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1"/>
  </p:sldMasterIdLst>
  <p:notesMasterIdLst>
    <p:notesMasterId r:id="rId218"/>
  </p:notesMasterIdLst>
  <p:sldIdLst>
    <p:sldId id="256" r:id="rId2"/>
    <p:sldId id="257" r:id="rId3"/>
    <p:sldId id="825" r:id="rId4"/>
    <p:sldId id="829" r:id="rId5"/>
    <p:sldId id="342" r:id="rId6"/>
    <p:sldId id="346" r:id="rId7"/>
    <p:sldId id="348" r:id="rId8"/>
    <p:sldId id="362" r:id="rId9"/>
    <p:sldId id="739" r:id="rId10"/>
    <p:sldId id="364" r:id="rId11"/>
    <p:sldId id="365" r:id="rId12"/>
    <p:sldId id="366" r:id="rId13"/>
    <p:sldId id="363" r:id="rId14"/>
    <p:sldId id="352" r:id="rId15"/>
    <p:sldId id="851" r:id="rId16"/>
    <p:sldId id="740" r:id="rId17"/>
    <p:sldId id="852" r:id="rId18"/>
    <p:sldId id="857" r:id="rId19"/>
    <p:sldId id="853" r:id="rId20"/>
    <p:sldId id="854" r:id="rId21"/>
    <p:sldId id="858" r:id="rId22"/>
    <p:sldId id="859" r:id="rId23"/>
    <p:sldId id="860" r:id="rId24"/>
    <p:sldId id="861" r:id="rId25"/>
    <p:sldId id="551" r:id="rId26"/>
    <p:sldId id="353" r:id="rId27"/>
    <p:sldId id="354" r:id="rId28"/>
    <p:sldId id="355" r:id="rId29"/>
    <p:sldId id="356" r:id="rId30"/>
    <p:sldId id="357" r:id="rId31"/>
    <p:sldId id="358" r:id="rId32"/>
    <p:sldId id="359" r:id="rId33"/>
    <p:sldId id="360" r:id="rId34"/>
    <p:sldId id="361" r:id="rId35"/>
    <p:sldId id="687" r:id="rId36"/>
    <p:sldId id="688" r:id="rId37"/>
    <p:sldId id="855" r:id="rId38"/>
    <p:sldId id="864" r:id="rId39"/>
    <p:sldId id="862" r:id="rId40"/>
    <p:sldId id="863" r:id="rId41"/>
    <p:sldId id="865" r:id="rId42"/>
    <p:sldId id="856" r:id="rId43"/>
    <p:sldId id="741" r:id="rId44"/>
    <p:sldId id="742" r:id="rId45"/>
    <p:sldId id="831" r:id="rId46"/>
    <p:sldId id="718" r:id="rId47"/>
    <p:sldId id="830" r:id="rId48"/>
    <p:sldId id="866" r:id="rId49"/>
    <p:sldId id="867" r:id="rId50"/>
    <p:sldId id="888" r:id="rId51"/>
    <p:sldId id="868" r:id="rId52"/>
    <p:sldId id="871" r:id="rId53"/>
    <p:sldId id="578" r:id="rId54"/>
    <p:sldId id="832" r:id="rId55"/>
    <p:sldId id="890" r:id="rId56"/>
    <p:sldId id="834" r:id="rId57"/>
    <p:sldId id="833" r:id="rId58"/>
    <p:sldId id="836" r:id="rId59"/>
    <p:sldId id="892" r:id="rId60"/>
    <p:sldId id="891" r:id="rId61"/>
    <p:sldId id="939" r:id="rId62"/>
    <p:sldId id="938" r:id="rId63"/>
    <p:sldId id="839" r:id="rId64"/>
    <p:sldId id="841" r:id="rId65"/>
    <p:sldId id="842" r:id="rId66"/>
    <p:sldId id="881" r:id="rId67"/>
    <p:sldId id="893" r:id="rId68"/>
    <p:sldId id="889" r:id="rId69"/>
    <p:sldId id="844" r:id="rId70"/>
    <p:sldId id="846" r:id="rId71"/>
    <p:sldId id="847" r:id="rId72"/>
    <p:sldId id="894" r:id="rId73"/>
    <p:sldId id="882" r:id="rId74"/>
    <p:sldId id="895" r:id="rId75"/>
    <p:sldId id="901" r:id="rId76"/>
    <p:sldId id="896" r:id="rId77"/>
    <p:sldId id="897" r:id="rId78"/>
    <p:sldId id="898" r:id="rId79"/>
    <p:sldId id="899" r:id="rId80"/>
    <p:sldId id="900" r:id="rId81"/>
    <p:sldId id="906" r:id="rId82"/>
    <p:sldId id="907" r:id="rId83"/>
    <p:sldId id="883" r:id="rId84"/>
    <p:sldId id="908" r:id="rId85"/>
    <p:sldId id="902" r:id="rId86"/>
    <p:sldId id="909" r:id="rId87"/>
    <p:sldId id="903" r:id="rId88"/>
    <p:sldId id="887" r:id="rId89"/>
    <p:sldId id="258" r:id="rId90"/>
    <p:sldId id="910" r:id="rId91"/>
    <p:sldId id="918" r:id="rId92"/>
    <p:sldId id="914" r:id="rId93"/>
    <p:sldId id="924" r:id="rId94"/>
    <p:sldId id="911" r:id="rId95"/>
    <p:sldId id="912" r:id="rId96"/>
    <p:sldId id="916" r:id="rId97"/>
    <p:sldId id="915" r:id="rId98"/>
    <p:sldId id="917" r:id="rId99"/>
    <p:sldId id="913" r:id="rId100"/>
    <p:sldId id="923" r:id="rId101"/>
    <p:sldId id="919" r:id="rId102"/>
    <p:sldId id="925" r:id="rId103"/>
    <p:sldId id="920" r:id="rId104"/>
    <p:sldId id="922" r:id="rId105"/>
    <p:sldId id="926" r:id="rId106"/>
    <p:sldId id="870" r:id="rId107"/>
    <p:sldId id="927" r:id="rId108"/>
    <p:sldId id="884" r:id="rId109"/>
    <p:sldId id="936" r:id="rId110"/>
    <p:sldId id="885" r:id="rId111"/>
    <p:sldId id="935" r:id="rId112"/>
    <p:sldId id="937" r:id="rId113"/>
    <p:sldId id="736" r:id="rId114"/>
    <p:sldId id="928" r:id="rId115"/>
    <p:sldId id="886" r:id="rId116"/>
    <p:sldId id="940" r:id="rId117"/>
    <p:sldId id="930" r:id="rId118"/>
    <p:sldId id="941" r:id="rId119"/>
    <p:sldId id="289" r:id="rId120"/>
    <p:sldId id="942" r:id="rId121"/>
    <p:sldId id="943" r:id="rId122"/>
    <p:sldId id="944" r:id="rId123"/>
    <p:sldId id="294" r:id="rId124"/>
    <p:sldId id="872" r:id="rId125"/>
    <p:sldId id="945" r:id="rId126"/>
    <p:sldId id="946" r:id="rId127"/>
    <p:sldId id="947" r:id="rId128"/>
    <p:sldId id="873" r:id="rId129"/>
    <p:sldId id="874" r:id="rId130"/>
    <p:sldId id="948" r:id="rId131"/>
    <p:sldId id="949" r:id="rId132"/>
    <p:sldId id="875" r:id="rId133"/>
    <p:sldId id="876" r:id="rId134"/>
    <p:sldId id="878" r:id="rId135"/>
    <p:sldId id="879" r:id="rId136"/>
    <p:sldId id="877" r:id="rId137"/>
    <p:sldId id="932" r:id="rId138"/>
    <p:sldId id="933" r:id="rId139"/>
    <p:sldId id="950" r:id="rId140"/>
    <p:sldId id="951" r:id="rId141"/>
    <p:sldId id="952" r:id="rId142"/>
    <p:sldId id="953" r:id="rId143"/>
    <p:sldId id="954" r:id="rId144"/>
    <p:sldId id="955" r:id="rId145"/>
    <p:sldId id="957" r:id="rId146"/>
    <p:sldId id="958" r:id="rId147"/>
    <p:sldId id="961" r:id="rId148"/>
    <p:sldId id="960" r:id="rId149"/>
    <p:sldId id="934" r:id="rId150"/>
    <p:sldId id="956" r:id="rId151"/>
    <p:sldId id="959" r:id="rId152"/>
    <p:sldId id="782" r:id="rId153"/>
    <p:sldId id="783" r:id="rId154"/>
    <p:sldId id="784" r:id="rId155"/>
    <p:sldId id="785" r:id="rId156"/>
    <p:sldId id="963" r:id="rId157"/>
    <p:sldId id="964" r:id="rId158"/>
    <p:sldId id="786" r:id="rId159"/>
    <p:sldId id="970" r:id="rId160"/>
    <p:sldId id="787" r:id="rId161"/>
    <p:sldId id="977" r:id="rId162"/>
    <p:sldId id="965" r:id="rId163"/>
    <p:sldId id="966" r:id="rId164"/>
    <p:sldId id="967" r:id="rId165"/>
    <p:sldId id="978" r:id="rId166"/>
    <p:sldId id="968" r:id="rId167"/>
    <p:sldId id="969" r:id="rId168"/>
    <p:sldId id="979" r:id="rId169"/>
    <p:sldId id="980" r:id="rId170"/>
    <p:sldId id="962" r:id="rId171"/>
    <p:sldId id="794" r:id="rId172"/>
    <p:sldId id="796" r:id="rId173"/>
    <p:sldId id="795" r:id="rId174"/>
    <p:sldId id="788" r:id="rId175"/>
    <p:sldId id="981" r:id="rId176"/>
    <p:sldId id="824" r:id="rId177"/>
    <p:sldId id="789" r:id="rId178"/>
    <p:sldId id="790" r:id="rId179"/>
    <p:sldId id="791" r:id="rId180"/>
    <p:sldId id="792" r:id="rId181"/>
    <p:sldId id="975" r:id="rId182"/>
    <p:sldId id="793" r:id="rId183"/>
    <p:sldId id="971" r:id="rId184"/>
    <p:sldId id="972" r:id="rId185"/>
    <p:sldId id="973" r:id="rId186"/>
    <p:sldId id="974" r:id="rId187"/>
    <p:sldId id="976" r:id="rId188"/>
    <p:sldId id="982" r:id="rId189"/>
    <p:sldId id="983" r:id="rId190"/>
    <p:sldId id="984" r:id="rId191"/>
    <p:sldId id="985" r:id="rId192"/>
    <p:sldId id="797" r:id="rId193"/>
    <p:sldId id="986" r:id="rId194"/>
    <p:sldId id="988" r:id="rId195"/>
    <p:sldId id="800" r:id="rId196"/>
    <p:sldId id="987" r:id="rId197"/>
    <p:sldId id="989" r:id="rId198"/>
    <p:sldId id="990" r:id="rId199"/>
    <p:sldId id="993" r:id="rId200"/>
    <p:sldId id="991" r:id="rId201"/>
    <p:sldId id="994" r:id="rId202"/>
    <p:sldId id="992" r:id="rId203"/>
    <p:sldId id="995" r:id="rId204"/>
    <p:sldId id="996" r:id="rId205"/>
    <p:sldId id="999" r:id="rId206"/>
    <p:sldId id="997" r:id="rId207"/>
    <p:sldId id="998" r:id="rId208"/>
    <p:sldId id="1000" r:id="rId209"/>
    <p:sldId id="1001" r:id="rId210"/>
    <p:sldId id="1002" r:id="rId211"/>
    <p:sldId id="336" r:id="rId212"/>
    <p:sldId id="773" r:id="rId213"/>
    <p:sldId id="826" r:id="rId214"/>
    <p:sldId id="827" r:id="rId215"/>
    <p:sldId id="828" r:id="rId216"/>
    <p:sldId id="340" r:id="rId217"/>
  </p:sldIdLst>
  <p:sldSz cx="9144000" cy="6858000" type="screen4x3"/>
  <p:notesSz cx="6648450" cy="9782175"/>
  <p:defaultTextStyle>
    <a:defPPr>
      <a:defRPr lang="zh-CN"/>
    </a:defPPr>
    <a:lvl1pPr algn="l" rtl="0" eaLnBrk="0" fontAlgn="base" hangingPunct="0">
      <a:spcBef>
        <a:spcPct val="0"/>
      </a:spcBef>
      <a:spcAft>
        <a:spcPct val="0"/>
      </a:spcAft>
      <a:defRPr kern="1200">
        <a:solidFill>
          <a:schemeClr val="tx1"/>
        </a:solidFill>
        <a:latin typeface="Arial"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521415D9-36F7-43E2-AB2F-B90AF26B5E84}">
      <p14:sectionLst xmlns:p14="http://schemas.microsoft.com/office/powerpoint/2010/main">
        <p14:section name="默认节" id="{BBBEFADC-ACC4-4AE1-BB2D-70F6BB0BC8A4}">
          <p14:sldIdLst>
            <p14:sldId id="256"/>
            <p14:sldId id="257"/>
            <p14:sldId id="825"/>
          </p14:sldIdLst>
        </p14:section>
        <p14:section name="服务器端编程概述" id="{9282E291-E46E-458E-AA80-4C39C7D03F85}">
          <p14:sldIdLst>
            <p14:sldId id="829"/>
            <p14:sldId id="342"/>
            <p14:sldId id="346"/>
            <p14:sldId id="348"/>
            <p14:sldId id="362"/>
            <p14:sldId id="739"/>
            <p14:sldId id="364"/>
            <p14:sldId id="365"/>
            <p14:sldId id="366"/>
            <p14:sldId id="363"/>
            <p14:sldId id="352"/>
            <p14:sldId id="851"/>
            <p14:sldId id="740"/>
            <p14:sldId id="852"/>
            <p14:sldId id="857"/>
            <p14:sldId id="853"/>
            <p14:sldId id="854"/>
            <p14:sldId id="858"/>
            <p14:sldId id="859"/>
            <p14:sldId id="860"/>
            <p14:sldId id="861"/>
          </p14:sldIdLst>
        </p14:section>
        <p14:section name="服务器端编程模型" id="{7206D303-1F76-4C5E-B034-B4280FB1A476}">
          <p14:sldIdLst>
            <p14:sldId id="551"/>
            <p14:sldId id="353"/>
            <p14:sldId id="354"/>
            <p14:sldId id="355"/>
            <p14:sldId id="356"/>
            <p14:sldId id="357"/>
            <p14:sldId id="358"/>
            <p14:sldId id="359"/>
            <p14:sldId id="360"/>
            <p14:sldId id="361"/>
            <p14:sldId id="687"/>
            <p14:sldId id="688"/>
            <p14:sldId id="855"/>
            <p14:sldId id="864"/>
            <p14:sldId id="862"/>
            <p14:sldId id="863"/>
            <p14:sldId id="865"/>
            <p14:sldId id="856"/>
            <p14:sldId id="741"/>
            <p14:sldId id="742"/>
            <p14:sldId id="831"/>
          </p14:sldIdLst>
        </p14:section>
        <p14:section name="PHP概述" id="{04B7EE82-FFFB-4462-A036-05E6B779421C}">
          <p14:sldIdLst>
            <p14:sldId id="718"/>
            <p14:sldId id="830"/>
            <p14:sldId id="866"/>
            <p14:sldId id="867"/>
            <p14:sldId id="888"/>
            <p14:sldId id="868"/>
            <p14:sldId id="871"/>
          </p14:sldIdLst>
        </p14:section>
        <p14:section name="PHP基本要素" id="{4ECD14AB-06DA-4777-BD51-5BE8476C77A0}">
          <p14:sldIdLst>
            <p14:sldId id="578"/>
            <p14:sldId id="832"/>
            <p14:sldId id="890"/>
            <p14:sldId id="834"/>
            <p14:sldId id="833"/>
            <p14:sldId id="836"/>
            <p14:sldId id="892"/>
            <p14:sldId id="891"/>
            <p14:sldId id="939"/>
            <p14:sldId id="938"/>
            <p14:sldId id="839"/>
            <p14:sldId id="841"/>
            <p14:sldId id="842"/>
            <p14:sldId id="881"/>
            <p14:sldId id="893"/>
            <p14:sldId id="889"/>
            <p14:sldId id="844"/>
            <p14:sldId id="846"/>
            <p14:sldId id="847"/>
            <p14:sldId id="894"/>
            <p14:sldId id="882"/>
            <p14:sldId id="895"/>
            <p14:sldId id="901"/>
            <p14:sldId id="896"/>
            <p14:sldId id="897"/>
            <p14:sldId id="898"/>
            <p14:sldId id="899"/>
            <p14:sldId id="900"/>
            <p14:sldId id="906"/>
            <p14:sldId id="907"/>
            <p14:sldId id="883"/>
            <p14:sldId id="908"/>
            <p14:sldId id="902"/>
            <p14:sldId id="909"/>
            <p14:sldId id="903"/>
            <p14:sldId id="887"/>
          </p14:sldIdLst>
        </p14:section>
        <p14:section name="面向对象的PHP" id="{3262661D-027C-4426-BDBB-173B16957207}">
          <p14:sldIdLst>
            <p14:sldId id="258"/>
            <p14:sldId id="910"/>
            <p14:sldId id="918"/>
            <p14:sldId id="914"/>
            <p14:sldId id="924"/>
            <p14:sldId id="911"/>
            <p14:sldId id="912"/>
            <p14:sldId id="916"/>
            <p14:sldId id="915"/>
            <p14:sldId id="917"/>
            <p14:sldId id="913"/>
            <p14:sldId id="923"/>
            <p14:sldId id="919"/>
            <p14:sldId id="925"/>
            <p14:sldId id="920"/>
            <p14:sldId id="922"/>
            <p14:sldId id="926"/>
          </p14:sldIdLst>
        </p14:section>
        <p14:section name="PHP基本输入输出" id="{99F727CE-AF20-4EC3-A3E3-E5C6373C7AC6}">
          <p14:sldIdLst>
            <p14:sldId id="870"/>
            <p14:sldId id="927"/>
            <p14:sldId id="884"/>
            <p14:sldId id="936"/>
            <p14:sldId id="885"/>
            <p14:sldId id="935"/>
            <p14:sldId id="937"/>
            <p14:sldId id="736"/>
            <p14:sldId id="928"/>
            <p14:sldId id="886"/>
            <p14:sldId id="940"/>
            <p14:sldId id="930"/>
            <p14:sldId id="941"/>
            <p14:sldId id="289"/>
            <p14:sldId id="942"/>
            <p14:sldId id="943"/>
            <p14:sldId id="944"/>
          </p14:sldIdLst>
        </p14:section>
        <p14:section name="PHP状态维护" id="{E31112D6-1965-4720-9F1B-26289F5CBF4C}">
          <p14:sldIdLst>
            <p14:sldId id="294"/>
            <p14:sldId id="872"/>
            <p14:sldId id="945"/>
            <p14:sldId id="946"/>
            <p14:sldId id="947"/>
            <p14:sldId id="873"/>
            <p14:sldId id="874"/>
            <p14:sldId id="948"/>
            <p14:sldId id="949"/>
            <p14:sldId id="875"/>
            <p14:sldId id="876"/>
            <p14:sldId id="878"/>
            <p14:sldId id="879"/>
            <p14:sldId id="877"/>
            <p14:sldId id="932"/>
            <p14:sldId id="933"/>
            <p14:sldId id="950"/>
            <p14:sldId id="951"/>
            <p14:sldId id="952"/>
            <p14:sldId id="953"/>
            <p14:sldId id="954"/>
            <p14:sldId id="955"/>
            <p14:sldId id="957"/>
            <p14:sldId id="958"/>
            <p14:sldId id="961"/>
            <p14:sldId id="960"/>
            <p14:sldId id="934"/>
            <p14:sldId id="956"/>
            <p14:sldId id="959"/>
          </p14:sldIdLst>
        </p14:section>
        <p14:section name="数据存储基础" id="{342129D8-0678-4C1A-834E-9F6DA6982636}">
          <p14:sldIdLst>
            <p14:sldId id="782"/>
            <p14:sldId id="783"/>
            <p14:sldId id="784"/>
            <p14:sldId id="785"/>
            <p14:sldId id="963"/>
            <p14:sldId id="964"/>
            <p14:sldId id="786"/>
            <p14:sldId id="970"/>
            <p14:sldId id="787"/>
            <p14:sldId id="977"/>
            <p14:sldId id="965"/>
            <p14:sldId id="966"/>
            <p14:sldId id="967"/>
            <p14:sldId id="978"/>
            <p14:sldId id="968"/>
            <p14:sldId id="969"/>
            <p14:sldId id="979"/>
            <p14:sldId id="980"/>
            <p14:sldId id="962"/>
            <p14:sldId id="794"/>
            <p14:sldId id="796"/>
            <p14:sldId id="795"/>
            <p14:sldId id="788"/>
            <p14:sldId id="981"/>
            <p14:sldId id="824"/>
            <p14:sldId id="789"/>
            <p14:sldId id="790"/>
            <p14:sldId id="791"/>
            <p14:sldId id="792"/>
            <p14:sldId id="975"/>
            <p14:sldId id="793"/>
            <p14:sldId id="971"/>
            <p14:sldId id="972"/>
            <p14:sldId id="973"/>
            <p14:sldId id="974"/>
            <p14:sldId id="976"/>
            <p14:sldId id="982"/>
            <p14:sldId id="983"/>
            <p14:sldId id="984"/>
            <p14:sldId id="985"/>
          </p14:sldIdLst>
        </p14:section>
        <p14:section name="PHP数据库访问基础" id="{7FBCBFC5-28D5-48E6-B8D0-77659B19A435}">
          <p14:sldIdLst>
            <p14:sldId id="797"/>
            <p14:sldId id="986"/>
            <p14:sldId id="988"/>
            <p14:sldId id="800"/>
            <p14:sldId id="987"/>
            <p14:sldId id="989"/>
            <p14:sldId id="990"/>
            <p14:sldId id="993"/>
            <p14:sldId id="991"/>
            <p14:sldId id="994"/>
            <p14:sldId id="992"/>
            <p14:sldId id="995"/>
            <p14:sldId id="996"/>
            <p14:sldId id="999"/>
            <p14:sldId id="997"/>
            <p14:sldId id="998"/>
            <p14:sldId id="1000"/>
            <p14:sldId id="1001"/>
            <p14:sldId id="1002"/>
          </p14:sldIdLst>
        </p14:section>
        <p14:section name="相关资源" id="{857544D3-7416-447A-AC36-1465670F98C5}">
          <p14:sldIdLst>
            <p14:sldId id="336"/>
            <p14:sldId id="773"/>
            <p14:sldId id="826"/>
            <p14:sldId id="827"/>
            <p14:sldId id="828"/>
            <p14:sldId id="34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81">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030305"/>
    <a:srgbClr val="EA20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3" autoAdjust="0"/>
    <p:restoredTop sz="81197" autoAdjust="0"/>
  </p:normalViewPr>
  <p:slideViewPr>
    <p:cSldViewPr>
      <p:cViewPr varScale="1">
        <p:scale>
          <a:sx n="89" d="100"/>
          <a:sy n="89" d="100"/>
        </p:scale>
        <p:origin x="1700" y="64"/>
      </p:cViewPr>
      <p:guideLst>
        <p:guide orient="horz" pos="2160"/>
        <p:guide pos="2880"/>
      </p:guideLst>
    </p:cSldViewPr>
  </p:slideViewPr>
  <p:outlineViewPr>
    <p:cViewPr>
      <p:scale>
        <a:sx n="33" d="100"/>
        <a:sy n="33" d="100"/>
      </p:scale>
      <p:origin x="0" y="-52712"/>
    </p:cViewPr>
    <p:sldLst>
      <p:sld r:id="rId1" collapse="1"/>
      <p:sld r:id="rId2" collapse="1"/>
      <p:sld r:id="rId3" collapse="1"/>
      <p:sld r:id="rId4" collapse="1"/>
      <p:sld r:id="rId5" collapse="1"/>
    </p:sldLst>
  </p:outlineViewPr>
  <p:notesTextViewPr>
    <p:cViewPr>
      <p:scale>
        <a:sx n="100" d="100"/>
        <a:sy n="100" d="100"/>
      </p:scale>
      <p:origin x="0" y="0"/>
    </p:cViewPr>
  </p:notesTextViewPr>
  <p:sorterViewPr>
    <p:cViewPr varScale="1">
      <p:scale>
        <a:sx n="1" d="1"/>
        <a:sy n="1" d="1"/>
      </p:scale>
      <p:origin x="0" y="-52676"/>
    </p:cViewPr>
  </p:sorterViewPr>
  <p:notesViewPr>
    <p:cSldViewPr>
      <p:cViewPr varScale="1">
        <p:scale>
          <a:sx n="58" d="100"/>
          <a:sy n="58" d="100"/>
        </p:scale>
        <p:origin x="-1812" y="-72"/>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notesMaster" Target="notesMasters/notesMaster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presProps" Target="presProps.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theme" Target="theme/theme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s>
</file>

<file path=ppt/_rels/viewProps.xml.rels><?xml version="1.0" encoding="UTF-8" standalone="yes"?>
<Relationships xmlns="http://schemas.openxmlformats.org/package/2006/relationships"><Relationship Id="rId3" Type="http://schemas.openxmlformats.org/officeDocument/2006/relationships/slide" Target="slides/slide132.xml"/><Relationship Id="rId2" Type="http://schemas.openxmlformats.org/officeDocument/2006/relationships/slide" Target="slides/slide113.xml"/><Relationship Id="rId1" Type="http://schemas.openxmlformats.org/officeDocument/2006/relationships/slide" Target="slides/slide1.xml"/><Relationship Id="rId5" Type="http://schemas.openxmlformats.org/officeDocument/2006/relationships/slide" Target="slides/slide134.xml"/><Relationship Id="rId4" Type="http://schemas.openxmlformats.org/officeDocument/2006/relationships/slide" Target="slides/slide13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kumimoji="1" sz="1200" smtClean="0">
                <a:latin typeface="Tahoma" pitchFamily="34" charset="0"/>
              </a:defRPr>
            </a:lvl1pPr>
          </a:lstStyle>
          <a:p>
            <a:pPr>
              <a:defRPr/>
            </a:pPr>
            <a:endParaRPr lang="en-US" altLang="zh-CN"/>
          </a:p>
        </p:txBody>
      </p:sp>
      <p:sp>
        <p:nvSpPr>
          <p:cNvPr id="7171" name="Rectangle 3"/>
          <p:cNvSpPr>
            <a:spLocks noGrp="1" noChangeArrowheads="1"/>
          </p:cNvSpPr>
          <p:nvPr>
            <p:ph type="dt"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kumimoji="1" sz="1200" smtClean="0">
                <a:latin typeface="Tahoma" pitchFamily="34" charset="0"/>
              </a:defRPr>
            </a:lvl1pPr>
          </a:lstStyle>
          <a:p>
            <a:pPr>
              <a:defRPr/>
            </a:pPr>
            <a:endParaRPr lang="en-US" altLang="zh-CN"/>
          </a:p>
        </p:txBody>
      </p:sp>
      <p:sp>
        <p:nvSpPr>
          <p:cNvPr id="26628" name="Rectangle 4"/>
          <p:cNvSpPr>
            <a:spLocks noGrp="1" noRot="1" noChangeAspect="1" noChangeArrowheads="1" noTextEdit="1"/>
          </p:cNvSpPr>
          <p:nvPr>
            <p:ph type="sldImg" idx="2"/>
          </p:nvPr>
        </p:nvSpPr>
        <p:spPr bwMode="auto">
          <a:xfrm>
            <a:off x="879475" y="733425"/>
            <a:ext cx="4891088" cy="3668713"/>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173" name="Rectangle 5"/>
          <p:cNvSpPr>
            <a:spLocks noGrp="1" noChangeArrowheads="1"/>
          </p:cNvSpPr>
          <p:nvPr>
            <p:ph type="body" sz="quarter" idx="3"/>
          </p:nvPr>
        </p:nvSpPr>
        <p:spPr bwMode="auto">
          <a:xfrm>
            <a:off x="885825" y="4646613"/>
            <a:ext cx="4876800" cy="4402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7174" name="Rectangle 6"/>
          <p:cNvSpPr>
            <a:spLocks noGrp="1" noChangeArrowheads="1"/>
          </p:cNvSpPr>
          <p:nvPr>
            <p:ph type="ftr" sz="quarter" idx="4"/>
          </p:nvPr>
        </p:nvSpPr>
        <p:spPr bwMode="auto">
          <a:xfrm>
            <a:off x="0" y="9293225"/>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kumimoji="1" sz="1200" smtClean="0">
                <a:latin typeface="Tahoma" pitchFamily="34" charset="0"/>
              </a:defRPr>
            </a:lvl1pPr>
          </a:lstStyle>
          <a:p>
            <a:pPr>
              <a:defRPr/>
            </a:pPr>
            <a:endParaRPr lang="en-US" altLang="zh-CN"/>
          </a:p>
        </p:txBody>
      </p:sp>
      <p:sp>
        <p:nvSpPr>
          <p:cNvPr id="7175" name="Rectangle 7"/>
          <p:cNvSpPr>
            <a:spLocks noGrp="1" noChangeArrowheads="1"/>
          </p:cNvSpPr>
          <p:nvPr>
            <p:ph type="sldNum" sz="quarter" idx="5"/>
          </p:nvPr>
        </p:nvSpPr>
        <p:spPr bwMode="auto">
          <a:xfrm>
            <a:off x="3767138" y="9293225"/>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1" sz="1200" smtClean="0">
                <a:latin typeface="Tahoma" pitchFamily="34" charset="0"/>
              </a:defRPr>
            </a:lvl1pPr>
          </a:lstStyle>
          <a:p>
            <a:pPr>
              <a:defRPr/>
            </a:pPr>
            <a:fld id="{44192EF7-8FAB-4DBB-ABF4-5586931266FD}" type="slidenum">
              <a:rPr lang="en-US" altLang="zh-CN"/>
              <a:pPr>
                <a:defRPr/>
              </a:pPr>
              <a:t>‹#›</a:t>
            </a:fld>
            <a:endParaRPr lang="en-US" altLang="zh-CN"/>
          </a:p>
        </p:txBody>
      </p:sp>
    </p:spTree>
    <p:extLst>
      <p:ext uri="{BB962C8B-B14F-4D97-AF65-F5344CB8AC3E}">
        <p14:creationId xmlns:p14="http://schemas.microsoft.com/office/powerpoint/2010/main" val="15388667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9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fld id="{A3A8806F-00E4-4B0F-8129-1EF3D61F8955}" type="slidenum">
              <a:rPr lang="en-US" altLang="zh-CN">
                <a:latin typeface="Tahoma" pitchFamily="34" charset="0"/>
              </a:rPr>
              <a:pPr/>
              <a:t>1</a:t>
            </a:fld>
            <a:endParaRPr lang="en-US" altLang="zh-CN">
              <a:latin typeface="Tahoma" pitchFamily="34"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p:spPr>
        <p:txBody>
          <a:bodyPr/>
          <a:lstStyle/>
          <a:p>
            <a:pPr eaLnBrk="1" hangingPunct="1"/>
            <a:endParaRPr lang="zh-CN" altLang="zh-CN" dirty="0" smtClean="0"/>
          </a:p>
        </p:txBody>
      </p:sp>
    </p:spTree>
    <p:extLst>
      <p:ext uri="{BB962C8B-B14F-4D97-AF65-F5344CB8AC3E}">
        <p14:creationId xmlns:p14="http://schemas.microsoft.com/office/powerpoint/2010/main" val="480856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本质上讲，常见服务器体系结构有三种：</a:t>
            </a:r>
          </a:p>
          <a:p>
            <a:r>
              <a:rPr lang="en-US" altLang="zh-CN" dirty="0" smtClean="0"/>
              <a:t>- </a:t>
            </a:r>
            <a:r>
              <a:rPr lang="zh-CN" altLang="en-US" dirty="0" smtClean="0"/>
              <a:t>事件驱动型</a:t>
            </a:r>
            <a:r>
              <a:rPr lang="en-US" altLang="zh-CN" dirty="0" smtClean="0"/>
              <a:t>(event-driven)</a:t>
            </a:r>
          </a:p>
          <a:p>
            <a:r>
              <a:rPr lang="en-US" altLang="zh-CN" dirty="0" smtClean="0"/>
              <a:t>- </a:t>
            </a:r>
            <a:r>
              <a:rPr lang="zh-CN" altLang="en-US" dirty="0" smtClean="0"/>
              <a:t>进程驱动型</a:t>
            </a:r>
            <a:r>
              <a:rPr lang="en-US" altLang="zh-CN" dirty="0" smtClean="0"/>
              <a:t>(process-driven)</a:t>
            </a:r>
          </a:p>
          <a:p>
            <a:r>
              <a:rPr lang="en-US" altLang="zh-CN" dirty="0" smtClean="0"/>
              <a:t>- </a:t>
            </a:r>
            <a:r>
              <a:rPr lang="zh-CN" altLang="en-US" dirty="0" smtClean="0"/>
              <a:t>混和方案型</a:t>
            </a:r>
          </a:p>
          <a:p>
            <a:endParaRPr lang="en-US" altLang="zh-CN" dirty="0" smtClean="0"/>
          </a:p>
          <a:p>
            <a:r>
              <a:rPr lang="zh-CN" altLang="en-US" dirty="0" smtClean="0"/>
              <a:t>多进程属于典型的进程驱动型，多线程属于混合方案型的一种：在进程驱动服务器中允许每个派生进程处理一小组线程而不是请求</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22</a:t>
            </a:fld>
            <a:endParaRPr lang="en-US" altLang="zh-CN"/>
          </a:p>
        </p:txBody>
      </p:sp>
    </p:spTree>
    <p:extLst>
      <p:ext uri="{BB962C8B-B14F-4D97-AF65-F5344CB8AC3E}">
        <p14:creationId xmlns:p14="http://schemas.microsoft.com/office/powerpoint/2010/main" val="28680162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26</a:t>
            </a:fld>
            <a:endParaRPr lang="en-US" altLang="zh-CN"/>
          </a:p>
        </p:txBody>
      </p:sp>
    </p:spTree>
    <p:extLst>
      <p:ext uri="{BB962C8B-B14F-4D97-AF65-F5344CB8AC3E}">
        <p14:creationId xmlns:p14="http://schemas.microsoft.com/office/powerpoint/2010/main" val="1893760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126715-AE25-41ED-BDA0-66454FB972AE}" type="slidenum">
              <a:rPr lang="en-US" altLang="zh-CN"/>
              <a:pPr/>
              <a:t>39</a:t>
            </a:fld>
            <a:endParaRPr lang="en-US" altLang="zh-CN"/>
          </a:p>
        </p:txBody>
      </p:sp>
      <p:sp>
        <p:nvSpPr>
          <p:cNvPr id="1387522" name="Rectangle 2"/>
          <p:cNvSpPr>
            <a:spLocks noGrp="1" noRot="1" noChangeAspect="1" noChangeArrowheads="1" noTextEdit="1"/>
          </p:cNvSpPr>
          <p:nvPr>
            <p:ph type="sldImg"/>
          </p:nvPr>
        </p:nvSpPr>
        <p:spPr>
          <a:ln/>
        </p:spPr>
      </p:sp>
      <p:sp>
        <p:nvSpPr>
          <p:cNvPr id="1387523" name="Rectangle 3"/>
          <p:cNvSpPr>
            <a:spLocks noGrp="1" noChangeArrowheads="1"/>
          </p:cNvSpPr>
          <p:nvPr>
            <p:ph type="body" idx="1"/>
          </p:nvPr>
        </p:nvSpPr>
        <p:spPr/>
        <p:txBody>
          <a:bodyPr/>
          <a:lstStyle/>
          <a:p>
            <a:r>
              <a:rPr lang="zh-CN" altLang="en-US"/>
              <a:t>如</a:t>
            </a:r>
            <a:r>
              <a:rPr lang="en-US" altLang="zh-CN"/>
              <a:t>Java Applet</a:t>
            </a:r>
            <a:r>
              <a:rPr lang="zh-CN" altLang="en-US"/>
              <a:t>等</a:t>
            </a:r>
          </a:p>
        </p:txBody>
      </p:sp>
    </p:spTree>
    <p:extLst>
      <p:ext uri="{BB962C8B-B14F-4D97-AF65-F5344CB8AC3E}">
        <p14:creationId xmlns:p14="http://schemas.microsoft.com/office/powerpoint/2010/main" val="1520473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41</a:t>
            </a:fld>
            <a:endParaRPr lang="en-US" altLang="zh-CN"/>
          </a:p>
        </p:txBody>
      </p:sp>
    </p:spTree>
    <p:extLst>
      <p:ext uri="{BB962C8B-B14F-4D97-AF65-F5344CB8AC3E}">
        <p14:creationId xmlns:p14="http://schemas.microsoft.com/office/powerpoint/2010/main" val="35584565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其中书上的服务器端脚本很多时候是服务器端技术的统称，一般我们认为脚本应该是由脚本语言来写的，但实际上服务器端技术还包括用</a:t>
            </a:r>
            <a:r>
              <a:rPr lang="en-US" altLang="zh-CN" dirty="0" smtClean="0"/>
              <a:t>C</a:t>
            </a:r>
            <a:r>
              <a:rPr lang="zh-CN" altLang="en-US" dirty="0" smtClean="0"/>
              <a:t>等编译语言实现的服务器端程序</a:t>
            </a:r>
            <a:endParaRPr lang="en-US" altLang="zh-CN" dirty="0" smtClean="0"/>
          </a:p>
          <a:p>
            <a:endParaRPr lang="en-US" altLang="zh-CN" dirty="0" smtClean="0"/>
          </a:p>
          <a:p>
            <a:r>
              <a:rPr lang="zh-CN" altLang="en-US" dirty="0" smtClean="0"/>
              <a:t>服务器端技术典型交互过程</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42</a:t>
            </a:fld>
            <a:endParaRPr lang="en-US" altLang="zh-CN"/>
          </a:p>
        </p:txBody>
      </p:sp>
    </p:spTree>
    <p:extLst>
      <p:ext uri="{BB962C8B-B14F-4D97-AF65-F5344CB8AC3E}">
        <p14:creationId xmlns:p14="http://schemas.microsoft.com/office/powerpoint/2010/main" val="3524047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Server-side Include</a:t>
            </a:r>
            <a:r>
              <a:rPr lang="zh-CN" altLang="en-US" dirty="0" smtClean="0"/>
              <a:t>，服务器端嵌入命令</a:t>
            </a:r>
            <a:endParaRPr lang="en-US" altLang="zh-CN" dirty="0" smtClean="0"/>
          </a:p>
          <a:p>
            <a:r>
              <a:rPr lang="en-US" altLang="zh-CN" dirty="0" smtClean="0"/>
              <a:t>Common Gateway Interface</a:t>
            </a:r>
            <a:r>
              <a:rPr lang="zh-CN" altLang="en-US" dirty="0" smtClean="0"/>
              <a:t>，通用网关接口</a:t>
            </a:r>
            <a:endParaRPr lang="en-US" altLang="zh-CN" dirty="0" smtClean="0"/>
          </a:p>
          <a:p>
            <a:r>
              <a:rPr lang="zh-CN" altLang="en-US" dirty="0" smtClean="0"/>
              <a:t>用于</a:t>
            </a:r>
            <a:r>
              <a:rPr lang="en-US" altLang="zh-CN" dirty="0" smtClean="0"/>
              <a:t>Microsoft IIS</a:t>
            </a:r>
            <a:r>
              <a:rPr lang="zh-CN" altLang="en-US" dirty="0" smtClean="0"/>
              <a:t>的</a:t>
            </a:r>
            <a:r>
              <a:rPr lang="en-US" altLang="zh-CN" dirty="0" smtClean="0"/>
              <a:t>ISAPI (Internet Server API)</a:t>
            </a:r>
          </a:p>
          <a:p>
            <a:r>
              <a:rPr lang="zh-CN" altLang="en-US" dirty="0" smtClean="0"/>
              <a:t>用于</a:t>
            </a:r>
            <a:r>
              <a:rPr lang="en-US" altLang="zh-CN" dirty="0" smtClean="0"/>
              <a:t>Netscape &amp; SUN </a:t>
            </a:r>
            <a:r>
              <a:rPr lang="en-US" altLang="zh-CN" dirty="0" err="1" smtClean="0"/>
              <a:t>iPlanet</a:t>
            </a:r>
            <a:r>
              <a:rPr lang="zh-CN" altLang="en-US" dirty="0" smtClean="0"/>
              <a:t>的</a:t>
            </a:r>
            <a:r>
              <a:rPr lang="en-US" altLang="zh-CN" dirty="0" smtClean="0"/>
              <a:t>NSAPI (Netscape Server API)</a:t>
            </a:r>
          </a:p>
          <a:p>
            <a:r>
              <a:rPr lang="zh-CN" altLang="en-US" dirty="0" smtClean="0"/>
              <a:t>用于</a:t>
            </a:r>
            <a:r>
              <a:rPr lang="en-US" altLang="zh-CN" dirty="0" smtClean="0"/>
              <a:t>O‘Reilly Web</a:t>
            </a:r>
            <a:r>
              <a:rPr lang="zh-CN" altLang="en-US" dirty="0" smtClean="0"/>
              <a:t>服务器的</a:t>
            </a:r>
            <a:r>
              <a:rPr lang="en-US" altLang="zh-CN" dirty="0" smtClean="0"/>
              <a:t>WSAPI</a:t>
            </a:r>
          </a:p>
          <a:p>
            <a:r>
              <a:rPr lang="en-US" altLang="zh-CN" dirty="0" smtClean="0"/>
              <a:t>Active Server Page</a:t>
            </a:r>
          </a:p>
          <a:p>
            <a:r>
              <a:rPr lang="en-US" altLang="zh-CN" dirty="0" smtClean="0"/>
              <a:t>PHP Hypertext Preprocessor</a:t>
            </a:r>
          </a:p>
          <a:p>
            <a:r>
              <a:rPr lang="en-US" altLang="zh-CN" dirty="0" smtClean="0"/>
              <a:t>Java</a:t>
            </a:r>
            <a:r>
              <a:rPr lang="zh-CN" altLang="en-US" dirty="0" smtClean="0"/>
              <a:t>框架（</a:t>
            </a:r>
            <a:r>
              <a:rPr lang="en-US" altLang="zh-CN" dirty="0" err="1" smtClean="0"/>
              <a:t>struts+spring+hibernate</a:t>
            </a:r>
            <a:r>
              <a:rPr lang="zh-CN" altLang="en-US" dirty="0" smtClean="0"/>
              <a:t>）</a:t>
            </a:r>
            <a:endParaRPr lang="en-US" altLang="zh-CN" dirty="0" smtClean="0"/>
          </a:p>
          <a:p>
            <a:r>
              <a:rPr lang="en-US" altLang="zh-CN" dirty="0" smtClean="0"/>
              <a:t>PHP</a:t>
            </a:r>
            <a:r>
              <a:rPr lang="zh-CN" altLang="en-US" dirty="0" smtClean="0"/>
              <a:t>和</a:t>
            </a:r>
            <a:r>
              <a:rPr lang="en-US" altLang="zh-CN" dirty="0" smtClean="0"/>
              <a:t>Python</a:t>
            </a:r>
            <a:r>
              <a:rPr lang="zh-CN" altLang="en-US" dirty="0" smtClean="0"/>
              <a:t>框架</a:t>
            </a:r>
            <a:endParaRPr lang="en-US" altLang="zh-CN" dirty="0" smtClean="0"/>
          </a:p>
          <a:p>
            <a:r>
              <a:rPr lang="en-US" altLang="zh-CN" dirty="0" smtClean="0"/>
              <a:t>Ruby on Rails</a:t>
            </a:r>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43</a:t>
            </a:fld>
            <a:endParaRPr lang="en-US" altLang="zh-CN"/>
          </a:p>
        </p:txBody>
      </p:sp>
    </p:spTree>
    <p:extLst>
      <p:ext uri="{BB962C8B-B14F-4D97-AF65-F5344CB8AC3E}">
        <p14:creationId xmlns:p14="http://schemas.microsoft.com/office/powerpoint/2010/main" val="7412756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理论上</a:t>
            </a:r>
            <a:r>
              <a:rPr lang="en-US" altLang="zh-CN" dirty="0" smtClean="0"/>
              <a:t>ASP</a:t>
            </a:r>
            <a:r>
              <a:rPr lang="zh-CN" altLang="en-US" dirty="0" smtClean="0"/>
              <a:t>和</a:t>
            </a:r>
            <a:r>
              <a:rPr lang="en-US" altLang="zh-CN" dirty="0" smtClean="0"/>
              <a:t>.NET</a:t>
            </a:r>
            <a:r>
              <a:rPr lang="zh-CN" altLang="en-US" dirty="0" smtClean="0"/>
              <a:t>都可以扩展到任何平台，尤其是</a:t>
            </a:r>
            <a:r>
              <a:rPr lang="en-US" altLang="zh-CN" dirty="0" smtClean="0"/>
              <a:t>.NET</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44</a:t>
            </a:fld>
            <a:endParaRPr lang="en-US" altLang="zh-CN"/>
          </a:p>
        </p:txBody>
      </p:sp>
    </p:spTree>
    <p:extLst>
      <p:ext uri="{BB962C8B-B14F-4D97-AF65-F5344CB8AC3E}">
        <p14:creationId xmlns:p14="http://schemas.microsoft.com/office/powerpoint/2010/main" val="1881990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1994</a:t>
            </a:r>
            <a:r>
              <a:rPr lang="zh-CN" altLang="en-US" dirty="0" smtClean="0"/>
              <a:t>年开始设计，</a:t>
            </a:r>
            <a:r>
              <a:rPr lang="en-US" altLang="zh-CN" dirty="0" smtClean="0"/>
              <a:t>1995.6.8</a:t>
            </a:r>
            <a:r>
              <a:rPr lang="zh-CN" altLang="en-US" dirty="0" smtClean="0"/>
              <a:t>第一版正式发布，</a:t>
            </a:r>
            <a:r>
              <a:rPr lang="en-US" altLang="zh-CN" dirty="0" smtClean="0"/>
              <a:t>1997.11</a:t>
            </a:r>
            <a:r>
              <a:rPr lang="zh-CN" altLang="en-US" dirty="0" smtClean="0"/>
              <a:t>第二版正式发布，</a:t>
            </a:r>
            <a:r>
              <a:rPr lang="en-US" altLang="zh-CN" dirty="0" smtClean="0"/>
              <a:t>1998.6</a:t>
            </a:r>
            <a:r>
              <a:rPr lang="zh-CN" altLang="en-US" dirty="0" smtClean="0"/>
              <a:t>第三版开始公测，</a:t>
            </a:r>
            <a:r>
              <a:rPr lang="en-US" altLang="zh-CN" dirty="0" smtClean="0"/>
              <a:t>2000.5</a:t>
            </a:r>
            <a:r>
              <a:rPr lang="zh-CN" altLang="en-US" dirty="0" smtClean="0"/>
              <a:t>，基于</a:t>
            </a:r>
            <a:r>
              <a:rPr lang="en-US" altLang="zh-CN" dirty="0" err="1" smtClean="0"/>
              <a:t>Zend</a:t>
            </a:r>
            <a:r>
              <a:rPr lang="zh-CN" altLang="en-US" dirty="0" smtClean="0"/>
              <a:t>引擎的</a:t>
            </a:r>
            <a:r>
              <a:rPr lang="en-US" altLang="zh-CN" dirty="0" smtClean="0"/>
              <a:t>PHP4</a:t>
            </a:r>
            <a:r>
              <a:rPr lang="zh-CN" altLang="en-US" dirty="0" smtClean="0"/>
              <a:t>发布</a:t>
            </a:r>
            <a:endParaRPr lang="en-US" altLang="zh-CN" dirty="0" smtClean="0"/>
          </a:p>
          <a:p>
            <a:r>
              <a:rPr lang="en-US" altLang="zh-CN" dirty="0" smtClean="0"/>
              <a:t>5.3</a:t>
            </a:r>
            <a:r>
              <a:rPr lang="zh-CN" altLang="en-US" dirty="0" smtClean="0"/>
              <a:t>和</a:t>
            </a:r>
            <a:r>
              <a:rPr lang="en-US" altLang="zh-CN" dirty="0" smtClean="0"/>
              <a:t>5.4</a:t>
            </a:r>
            <a:r>
              <a:rPr lang="zh-CN" altLang="en-US" dirty="0" smtClean="0"/>
              <a:t>支持</a:t>
            </a:r>
            <a:r>
              <a:rPr lang="en-US" altLang="zh-CN" dirty="0" smtClean="0"/>
              <a:t>32</a:t>
            </a:r>
            <a:r>
              <a:rPr lang="zh-CN" altLang="en-US" dirty="0" smtClean="0"/>
              <a:t>位操作系统，而</a:t>
            </a:r>
            <a:r>
              <a:rPr lang="en-US" altLang="zh-CN" dirty="0" smtClean="0"/>
              <a:t>5.5</a:t>
            </a:r>
            <a:r>
              <a:rPr lang="zh-CN" altLang="en-US" dirty="0" smtClean="0"/>
              <a:t>能支持</a:t>
            </a:r>
            <a:r>
              <a:rPr lang="en-US" altLang="zh-CN" dirty="0" smtClean="0"/>
              <a:t>64</a:t>
            </a:r>
            <a:r>
              <a:rPr lang="zh-CN" altLang="en-US" dirty="0" smtClean="0"/>
              <a:t>位；现在</a:t>
            </a:r>
            <a:r>
              <a:rPr lang="en-US" altLang="zh-CN" dirty="0" smtClean="0"/>
              <a:t>5.5</a:t>
            </a:r>
            <a:r>
              <a:rPr lang="zh-CN" altLang="en-US" dirty="0" smtClean="0"/>
              <a:t>和</a:t>
            </a:r>
            <a:r>
              <a:rPr lang="en-US" altLang="zh-CN" dirty="0" smtClean="0"/>
              <a:t>5.6</a:t>
            </a:r>
            <a:r>
              <a:rPr lang="zh-CN" altLang="en-US" dirty="0" smtClean="0"/>
              <a:t>都得到支持，最新版本分别是</a:t>
            </a:r>
            <a:r>
              <a:rPr lang="en-US" altLang="zh-CN" dirty="0" smtClean="0"/>
              <a:t>5.5.35</a:t>
            </a:r>
            <a:r>
              <a:rPr lang="zh-CN" altLang="en-US" dirty="0" smtClean="0"/>
              <a:t>和</a:t>
            </a:r>
            <a:r>
              <a:rPr lang="en-US" altLang="zh-CN" dirty="0" smtClean="0"/>
              <a:t>5.6.21</a:t>
            </a:r>
            <a:r>
              <a:rPr lang="zh-CN" altLang="en-US" dirty="0" smtClean="0"/>
              <a:t>，其中</a:t>
            </a:r>
            <a:r>
              <a:rPr lang="en-US" altLang="zh-CN" dirty="0" smtClean="0"/>
              <a:t>5.5</a:t>
            </a:r>
            <a:r>
              <a:rPr lang="zh-CN" altLang="en-US" dirty="0" smtClean="0"/>
              <a:t>的支持到</a:t>
            </a:r>
            <a:r>
              <a:rPr lang="en-US" altLang="zh-CN" dirty="0" smtClean="0"/>
              <a:t>2016.7</a:t>
            </a:r>
            <a:r>
              <a:rPr lang="zh-CN" altLang="en-US" dirty="0" smtClean="0"/>
              <a:t>会结束，而</a:t>
            </a:r>
            <a:r>
              <a:rPr lang="en-US" altLang="zh-CN" dirty="0" smtClean="0"/>
              <a:t>5.6</a:t>
            </a:r>
            <a:r>
              <a:rPr lang="zh-CN" altLang="en-US" dirty="0" smtClean="0"/>
              <a:t>的支持会到</a:t>
            </a:r>
            <a:r>
              <a:rPr lang="en-US" altLang="zh-CN" dirty="0" smtClean="0"/>
              <a:t>2018</a:t>
            </a:r>
            <a:r>
              <a:rPr lang="zh-CN" altLang="en-US" dirty="0" smtClean="0"/>
              <a:t>年</a:t>
            </a:r>
            <a:endParaRPr lang="en-US" altLang="zh-CN" dirty="0" smtClean="0"/>
          </a:p>
          <a:p>
            <a:r>
              <a:rPr lang="en-US" altLang="zh-CN" dirty="0" smtClean="0"/>
              <a:t>PHP6</a:t>
            </a:r>
            <a:r>
              <a:rPr lang="zh-CN" altLang="en-US" dirty="0" smtClean="0"/>
              <a:t>主要希望支持</a:t>
            </a:r>
            <a:r>
              <a:rPr lang="en-US" altLang="zh-CN" dirty="0" smtClean="0"/>
              <a:t>UTF-16</a:t>
            </a:r>
            <a:r>
              <a:rPr lang="zh-CN" altLang="en-US" dirty="0" smtClean="0"/>
              <a:t>，然而对于</a:t>
            </a:r>
            <a:r>
              <a:rPr lang="en-US" altLang="zh-CN" dirty="0" smtClean="0"/>
              <a:t>PHP</a:t>
            </a:r>
            <a:r>
              <a:rPr lang="zh-CN" altLang="en-US" dirty="0" smtClean="0"/>
              <a:t>最主要应用</a:t>
            </a:r>
            <a:r>
              <a:rPr lang="en-US" altLang="zh-CN" dirty="0" smtClean="0"/>
              <a:t>Web</a:t>
            </a:r>
            <a:r>
              <a:rPr lang="zh-CN" altLang="en-US" dirty="0" smtClean="0"/>
              <a:t>开发而言并无太大好处</a:t>
            </a:r>
            <a:endParaRPr lang="en-US" altLang="zh-CN" dirty="0" smtClean="0"/>
          </a:p>
          <a:p>
            <a:r>
              <a:rPr lang="en-US" altLang="zh-CN" dirty="0" smtClean="0"/>
              <a:t>PHP7</a:t>
            </a:r>
            <a:r>
              <a:rPr lang="zh-CN" altLang="en-US" dirty="0" smtClean="0"/>
              <a:t>来自于原</a:t>
            </a:r>
            <a:r>
              <a:rPr lang="en-US" altLang="zh-CN" dirty="0" smtClean="0"/>
              <a:t>PHP NG</a:t>
            </a:r>
            <a:r>
              <a:rPr lang="zh-CN" altLang="en-US" dirty="0" smtClean="0"/>
              <a:t>分支，由</a:t>
            </a:r>
            <a:r>
              <a:rPr lang="en-US" altLang="zh-CN" dirty="0" smtClean="0"/>
              <a:t>Dmitry </a:t>
            </a:r>
            <a:r>
              <a:rPr lang="en-US" altLang="zh-CN" dirty="0" err="1" smtClean="0"/>
              <a:t>Stogov</a:t>
            </a:r>
            <a:r>
              <a:rPr lang="en-US" altLang="zh-CN" dirty="0" smtClean="0"/>
              <a:t>, </a:t>
            </a:r>
            <a:r>
              <a:rPr lang="en-US" altLang="zh-CN" dirty="0" err="1" smtClean="0"/>
              <a:t>Xinchen</a:t>
            </a:r>
            <a:r>
              <a:rPr lang="en-US" altLang="zh-CN" dirty="0" smtClean="0"/>
              <a:t> </a:t>
            </a:r>
            <a:r>
              <a:rPr lang="en-US" altLang="zh-CN" dirty="0" err="1" smtClean="0"/>
              <a:t>Hui</a:t>
            </a:r>
            <a:r>
              <a:rPr lang="en-US" altLang="zh-CN" dirty="0" smtClean="0"/>
              <a:t> and Nikita Popov</a:t>
            </a:r>
            <a:r>
              <a:rPr lang="zh-CN" altLang="en-US" dirty="0" smtClean="0"/>
              <a:t>负责，最新版本为</a:t>
            </a:r>
            <a:r>
              <a:rPr lang="en-US" altLang="zh-CN" smtClean="0"/>
              <a:t>7.1.5</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47</a:t>
            </a:fld>
            <a:endParaRPr lang="en-US" altLang="zh-CN"/>
          </a:p>
        </p:txBody>
      </p:sp>
    </p:spTree>
    <p:extLst>
      <p:ext uri="{BB962C8B-B14F-4D97-AF65-F5344CB8AC3E}">
        <p14:creationId xmlns:p14="http://schemas.microsoft.com/office/powerpoint/2010/main" val="41844856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PHP</a:t>
            </a:r>
            <a:r>
              <a:rPr lang="zh-CN" altLang="en-US" dirty="0" smtClean="0"/>
              <a:t>的解释</a:t>
            </a:r>
            <a:r>
              <a:rPr lang="en-US" altLang="zh-CN" dirty="0" smtClean="0"/>
              <a:t>/</a:t>
            </a:r>
            <a:r>
              <a:rPr lang="zh-CN" altLang="en-US" dirty="0" smtClean="0"/>
              <a:t>编译原理</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49</a:t>
            </a:fld>
            <a:endParaRPr lang="en-US" altLang="zh-CN"/>
          </a:p>
        </p:txBody>
      </p:sp>
    </p:spTree>
    <p:extLst>
      <p:ext uri="{BB962C8B-B14F-4D97-AF65-F5344CB8AC3E}">
        <p14:creationId xmlns:p14="http://schemas.microsoft.com/office/powerpoint/2010/main" val="18116902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http://php.net/manual/zh/intro-whatcando.php</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50</a:t>
            </a:fld>
            <a:endParaRPr lang="en-US" altLang="zh-CN"/>
          </a:p>
        </p:txBody>
      </p:sp>
    </p:spTree>
    <p:extLst>
      <p:ext uri="{BB962C8B-B14F-4D97-AF65-F5344CB8AC3E}">
        <p14:creationId xmlns:p14="http://schemas.microsoft.com/office/powerpoint/2010/main" val="2598106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a:t>
            </a:fld>
            <a:endParaRPr lang="en-US" altLang="zh-CN"/>
          </a:p>
        </p:txBody>
      </p:sp>
    </p:spTree>
    <p:extLst>
      <p:ext uri="{BB962C8B-B14F-4D97-AF65-F5344CB8AC3E}">
        <p14:creationId xmlns:p14="http://schemas.microsoft.com/office/powerpoint/2010/main" val="35926542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短标记模式仅在通过 </a:t>
            </a:r>
            <a:r>
              <a:rPr lang="en-US" altLang="zh-CN" dirty="0" smtClean="0"/>
              <a:t>php.ini </a:t>
            </a:r>
            <a:r>
              <a:rPr lang="zh-CN" altLang="en-US" dirty="0" smtClean="0"/>
              <a:t>配置文件中的指令   </a:t>
            </a:r>
            <a:r>
              <a:rPr lang="en-US" altLang="zh-CN" dirty="0" err="1" smtClean="0"/>
              <a:t>short_open_tag</a:t>
            </a:r>
            <a:r>
              <a:rPr lang="en-US" altLang="zh-CN" dirty="0" smtClean="0"/>
              <a:t>   </a:t>
            </a:r>
            <a:r>
              <a:rPr lang="zh-CN" altLang="en-US" dirty="0" smtClean="0"/>
              <a:t>打开后才可用，或者在 </a:t>
            </a:r>
            <a:r>
              <a:rPr lang="en-US" altLang="zh-CN" dirty="0" smtClean="0"/>
              <a:t>PHP </a:t>
            </a:r>
            <a:r>
              <a:rPr lang="zh-CN" altLang="en-US" dirty="0" smtClean="0"/>
              <a:t>编译时加入了   </a:t>
            </a:r>
            <a:r>
              <a:rPr lang="en-US" altLang="zh-CN" dirty="0" smtClean="0"/>
              <a:t>--enable-short-tags </a:t>
            </a:r>
            <a:r>
              <a:rPr lang="zh-CN" altLang="en-US" dirty="0" smtClean="0"/>
              <a:t>选项</a:t>
            </a:r>
            <a:endParaRPr lang="en-US" altLang="zh-CN" dirty="0" smtClean="0"/>
          </a:p>
          <a:p>
            <a:endParaRPr lang="en-US" altLang="zh-CN" dirty="0" smtClean="0"/>
          </a:p>
          <a:p>
            <a:r>
              <a:rPr lang="en-US" altLang="zh-CN" dirty="0" smtClean="0"/>
              <a:t>ASP </a:t>
            </a:r>
            <a:r>
              <a:rPr lang="zh-CN" altLang="en-US" dirty="0" smtClean="0"/>
              <a:t>风格标记仅在通过 </a:t>
            </a:r>
            <a:r>
              <a:rPr lang="en-US" altLang="zh-CN" dirty="0" smtClean="0"/>
              <a:t>php.ini   </a:t>
            </a:r>
            <a:r>
              <a:rPr lang="zh-CN" altLang="en-US" dirty="0" smtClean="0"/>
              <a:t>配置文件中的指令   </a:t>
            </a:r>
            <a:r>
              <a:rPr lang="en-US" altLang="zh-CN" dirty="0" err="1" smtClean="0"/>
              <a:t>asp_tags</a:t>
            </a:r>
            <a:r>
              <a:rPr lang="en-US" altLang="zh-CN" dirty="0" smtClean="0"/>
              <a:t> </a:t>
            </a:r>
            <a:r>
              <a:rPr lang="zh-CN" altLang="en-US" dirty="0" smtClean="0"/>
              <a:t>打开后才可用</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51</a:t>
            </a:fld>
            <a:endParaRPr lang="en-US" altLang="zh-CN"/>
          </a:p>
        </p:txBody>
      </p:sp>
    </p:spTree>
    <p:extLst>
      <p:ext uri="{BB962C8B-B14F-4D97-AF65-F5344CB8AC3E}">
        <p14:creationId xmlns:p14="http://schemas.microsoft.com/office/powerpoint/2010/main" val="3823988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本质是粘贴</a:t>
            </a:r>
            <a:endParaRPr lang="en-US" altLang="zh-CN" dirty="0" smtClean="0"/>
          </a:p>
          <a:p>
            <a:endParaRPr lang="en-US" altLang="zh-CN" dirty="0" smtClean="0"/>
          </a:p>
          <a:p>
            <a:r>
              <a:rPr lang="zh-CN" altLang="en-US" dirty="0" smtClean="0"/>
              <a:t>建议始终使用</a:t>
            </a:r>
            <a:r>
              <a:rPr lang="en-US" altLang="zh-CN" dirty="0" err="1" smtClean="0"/>
              <a:t>require_once</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52</a:t>
            </a:fld>
            <a:endParaRPr lang="en-US" altLang="zh-CN"/>
          </a:p>
        </p:txBody>
      </p:sp>
    </p:spTree>
    <p:extLst>
      <p:ext uri="{BB962C8B-B14F-4D97-AF65-F5344CB8AC3E}">
        <p14:creationId xmlns:p14="http://schemas.microsoft.com/office/powerpoint/2010/main" val="35513645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6.4</a:t>
            </a:r>
          </a:p>
          <a:p>
            <a:r>
              <a:rPr lang="zh-CN" altLang="en-US" dirty="0" smtClean="0"/>
              <a:t>虽然变量没有块级作用域</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54</a:t>
            </a:fld>
            <a:endParaRPr lang="en-US" altLang="zh-CN"/>
          </a:p>
        </p:txBody>
      </p:sp>
    </p:spTree>
    <p:extLst>
      <p:ext uri="{BB962C8B-B14F-4D97-AF65-F5344CB8AC3E}">
        <p14:creationId xmlns:p14="http://schemas.microsoft.com/office/powerpoint/2010/main" val="22563284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http://php.net/manual/zh/reserved.keywords.php</a:t>
            </a:r>
          </a:p>
          <a:p>
            <a:endParaRPr lang="en-US" altLang="zh-CN" dirty="0" smtClean="0"/>
          </a:p>
          <a:p>
            <a:r>
              <a:rPr lang="zh-CN" altLang="en-US" dirty="0" smtClean="0"/>
              <a:t>还可以看到预定义类和预定义常量列表</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56</a:t>
            </a:fld>
            <a:endParaRPr lang="en-US" altLang="zh-CN"/>
          </a:p>
        </p:txBody>
      </p:sp>
    </p:spTree>
    <p:extLst>
      <p:ext uri="{BB962C8B-B14F-4D97-AF65-F5344CB8AC3E}">
        <p14:creationId xmlns:p14="http://schemas.microsoft.com/office/powerpoint/2010/main" val="39086174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Note: </a:t>
            </a:r>
            <a:r>
              <a:rPr lang="en-US" altLang="zh-CN" baseline="0" dirty="0" smtClean="0"/>
              <a:t> </a:t>
            </a:r>
            <a:r>
              <a:rPr lang="zh-CN" altLang="en-US" dirty="0" smtClean="0"/>
              <a:t>在此所说的字母是 </a:t>
            </a:r>
            <a:r>
              <a:rPr lang="en-US" altLang="zh-CN" dirty="0" smtClean="0"/>
              <a:t>a-z</a:t>
            </a:r>
            <a:r>
              <a:rPr lang="zh-CN" altLang="en-US" dirty="0" smtClean="0"/>
              <a:t>，</a:t>
            </a:r>
            <a:r>
              <a:rPr lang="en-US" altLang="zh-CN" dirty="0" smtClean="0"/>
              <a:t>A-Z</a:t>
            </a:r>
            <a:r>
              <a:rPr lang="zh-CN" altLang="en-US" dirty="0" smtClean="0"/>
              <a:t>，以及 </a:t>
            </a:r>
            <a:r>
              <a:rPr lang="en-US" altLang="zh-CN" dirty="0" smtClean="0"/>
              <a:t>ASCII </a:t>
            </a:r>
            <a:r>
              <a:rPr lang="zh-CN" altLang="en-US" dirty="0" smtClean="0"/>
              <a:t>字符从 </a:t>
            </a:r>
            <a:r>
              <a:rPr lang="en-US" altLang="zh-CN" dirty="0" smtClean="0"/>
              <a:t>127 </a:t>
            </a:r>
            <a:r>
              <a:rPr lang="zh-CN" altLang="en-US" dirty="0" smtClean="0"/>
              <a:t>到 </a:t>
            </a:r>
            <a:r>
              <a:rPr lang="en-US" altLang="zh-CN" dirty="0" smtClean="0"/>
              <a:t>255</a:t>
            </a:r>
            <a:r>
              <a:rPr lang="zh-CN" altLang="en-US" dirty="0" smtClean="0"/>
              <a:t>（</a:t>
            </a:r>
            <a:r>
              <a:rPr lang="en-US" altLang="zh-CN" dirty="0" smtClean="0"/>
              <a:t>0x7f-0xff</a:t>
            </a:r>
            <a:r>
              <a:rPr lang="zh-CN" altLang="en-US" dirty="0" smtClean="0"/>
              <a:t>）。</a:t>
            </a:r>
            <a:endParaRPr lang="en-US" altLang="zh-CN" dirty="0" smtClean="0"/>
          </a:p>
          <a:p>
            <a:endParaRPr lang="en-US" altLang="zh-CN" dirty="0" smtClean="0"/>
          </a:p>
          <a:p>
            <a:r>
              <a:rPr lang="zh-CN" altLang="en-US" dirty="0" smtClean="0"/>
              <a:t>注意由于在</a:t>
            </a:r>
            <a:r>
              <a:rPr lang="en-US" altLang="zh-CN" dirty="0" smtClean="0"/>
              <a:t>PHP</a:t>
            </a:r>
            <a:r>
              <a:rPr lang="zh-CN" altLang="en-US" dirty="0" smtClean="0"/>
              <a:t>中</a:t>
            </a:r>
            <a:r>
              <a:rPr lang="en-US" altLang="zh-CN" dirty="0" smtClean="0"/>
              <a:t>$</a:t>
            </a:r>
            <a:r>
              <a:rPr lang="zh-CN" altLang="en-US" dirty="0" smtClean="0"/>
              <a:t>有特殊用法，所以跟</a:t>
            </a:r>
            <a:r>
              <a:rPr lang="en-US" altLang="zh-CN" dirty="0" smtClean="0"/>
              <a:t>JS</a:t>
            </a:r>
            <a:r>
              <a:rPr lang="zh-CN" altLang="en-US" dirty="0" smtClean="0"/>
              <a:t>有不同</a:t>
            </a:r>
            <a:endParaRPr lang="en-US" altLang="zh-CN" dirty="0" smtClean="0"/>
          </a:p>
          <a:p>
            <a:endParaRPr lang="en-US" altLang="zh-CN" dirty="0" smtClean="0"/>
          </a:p>
          <a:p>
            <a:r>
              <a:rPr lang="en-US" altLang="zh-CN" dirty="0" smtClean="0"/>
              <a:t>$</a:t>
            </a:r>
            <a:r>
              <a:rPr lang="zh-CN" altLang="en-US" dirty="0" smtClean="0"/>
              <a:t>的使用在</a:t>
            </a:r>
            <a:r>
              <a:rPr lang="en-US" altLang="zh-CN" dirty="0" smtClean="0"/>
              <a:t>sample2</a:t>
            </a:r>
            <a:r>
              <a:rPr lang="zh-CN" altLang="en-US" dirty="0" smtClean="0"/>
              <a:t>中已经见过了</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57</a:t>
            </a:fld>
            <a:endParaRPr lang="en-US" altLang="zh-CN"/>
          </a:p>
        </p:txBody>
      </p:sp>
    </p:spTree>
    <p:extLst>
      <p:ext uri="{BB962C8B-B14F-4D97-AF65-F5344CB8AC3E}">
        <p14:creationId xmlns:p14="http://schemas.microsoft.com/office/powerpoint/2010/main" val="23109024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Object</a:t>
            </a:r>
            <a:r>
              <a:rPr lang="zh-CN" altLang="en-US" dirty="0" smtClean="0"/>
              <a:t>本质上是一组无序的名值对</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58</a:t>
            </a:fld>
            <a:endParaRPr lang="en-US" altLang="zh-CN"/>
          </a:p>
        </p:txBody>
      </p:sp>
    </p:spTree>
    <p:extLst>
      <p:ext uri="{BB962C8B-B14F-4D97-AF65-F5344CB8AC3E}">
        <p14:creationId xmlns:p14="http://schemas.microsoft.com/office/powerpoint/2010/main" val="12578504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资源 </a:t>
            </a:r>
            <a:r>
              <a:rPr lang="en-US" altLang="zh-CN" dirty="0" smtClean="0"/>
              <a:t>resource </a:t>
            </a:r>
            <a:r>
              <a:rPr lang="zh-CN" altLang="en-US" dirty="0" smtClean="0"/>
              <a:t>是一种特殊变量，保存了到外部资源的一个引用。资源是通过专门的函数来建立和使用的。一般不能直接操作。暂时不讲。</a:t>
            </a:r>
            <a:endParaRPr lang="en-US" altLang="zh-CN" dirty="0" smtClean="0"/>
          </a:p>
          <a:p>
            <a:endParaRPr lang="en-US" altLang="zh-CN" dirty="0" smtClean="0"/>
          </a:p>
          <a:p>
            <a:r>
              <a:rPr lang="en-US" altLang="zh-CN" dirty="0" smtClean="0"/>
              <a:t>mixed </a:t>
            </a:r>
            <a:r>
              <a:rPr lang="zh-CN" altLang="en-US" dirty="0" smtClean="0"/>
              <a:t>说明一个参数可以接受多种不同的（但不一定是所有的）类型。</a:t>
            </a:r>
            <a:endParaRPr lang="en-US" altLang="zh-CN" dirty="0" smtClean="0"/>
          </a:p>
          <a:p>
            <a:r>
              <a:rPr lang="en-US" altLang="zh-CN" dirty="0" smtClean="0"/>
              <a:t>number </a:t>
            </a:r>
            <a:r>
              <a:rPr lang="zh-CN" altLang="en-US" dirty="0" smtClean="0"/>
              <a:t>说明一个参数可以是 </a:t>
            </a:r>
            <a:r>
              <a:rPr lang="en-US" altLang="zh-CN" dirty="0" smtClean="0"/>
              <a:t>integer </a:t>
            </a:r>
            <a:r>
              <a:rPr lang="zh-CN" altLang="en-US" dirty="0" smtClean="0"/>
              <a:t>或者 </a:t>
            </a:r>
            <a:r>
              <a:rPr lang="en-US" altLang="zh-CN" dirty="0" smtClean="0"/>
              <a:t>float</a:t>
            </a:r>
            <a:r>
              <a:rPr lang="zh-CN" altLang="en-US" dirty="0" smtClean="0"/>
              <a:t>。</a:t>
            </a:r>
            <a:endParaRPr lang="en-US" altLang="zh-CN" dirty="0" smtClean="0"/>
          </a:p>
          <a:p>
            <a:r>
              <a:rPr lang="zh-CN" altLang="en-US" dirty="0" smtClean="0"/>
              <a:t>在 </a:t>
            </a:r>
            <a:r>
              <a:rPr lang="en-US" altLang="zh-CN" dirty="0" smtClean="0"/>
              <a:t>PHP 5.4 </a:t>
            </a:r>
            <a:r>
              <a:rPr lang="zh-CN" altLang="en-US" dirty="0" smtClean="0"/>
              <a:t>引入 </a:t>
            </a:r>
            <a:r>
              <a:rPr lang="en-US" altLang="zh-CN" dirty="0" smtClean="0"/>
              <a:t>callable </a:t>
            </a:r>
            <a:r>
              <a:rPr lang="zh-CN" altLang="en-US" dirty="0" smtClean="0"/>
              <a:t>类型之前使用了 </a:t>
            </a:r>
            <a:r>
              <a:rPr lang="en-US" altLang="zh-CN" dirty="0" smtClean="0"/>
              <a:t>callback </a:t>
            </a:r>
            <a:r>
              <a:rPr lang="zh-CN" altLang="en-US" dirty="0" smtClean="0"/>
              <a:t>伪类型。二者含义完全相同。</a:t>
            </a:r>
            <a:endParaRPr lang="en-US" altLang="zh-CN" dirty="0" smtClean="0"/>
          </a:p>
          <a:p>
            <a:r>
              <a:rPr lang="zh-CN" altLang="en-US" dirty="0" smtClean="0"/>
              <a:t>在函数原型中，</a:t>
            </a:r>
            <a:r>
              <a:rPr lang="en-US" altLang="zh-CN" dirty="0" smtClean="0"/>
              <a:t>$... </a:t>
            </a:r>
            <a:r>
              <a:rPr lang="zh-CN" altLang="en-US" dirty="0" smtClean="0"/>
              <a:t>表示等等的意思。当一个函数可以接受任意个参数时使用此变量名。（伪变量）</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59</a:t>
            </a:fld>
            <a:endParaRPr lang="en-US" altLang="zh-CN"/>
          </a:p>
        </p:txBody>
      </p:sp>
    </p:spTree>
    <p:extLst>
      <p:ext uri="{BB962C8B-B14F-4D97-AF65-F5344CB8AC3E}">
        <p14:creationId xmlns:p14="http://schemas.microsoft.com/office/powerpoint/2010/main" val="1025975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可以使用小写的</a:t>
            </a:r>
            <a:r>
              <a:rPr lang="en-US" altLang="zh-CN" dirty="0" smtClean="0"/>
              <a:t>true</a:t>
            </a:r>
            <a:r>
              <a:rPr lang="zh-CN" altLang="en-US" dirty="0" smtClean="0"/>
              <a:t>和</a:t>
            </a:r>
            <a:r>
              <a:rPr lang="en-US" altLang="zh-CN" dirty="0" smtClean="0"/>
              <a:t>false</a:t>
            </a:r>
            <a:r>
              <a:rPr lang="zh-CN" altLang="en-US" dirty="0" smtClean="0"/>
              <a:t>或者大写的</a:t>
            </a:r>
            <a:r>
              <a:rPr lang="en-US" altLang="zh-CN" dirty="0" smtClean="0"/>
              <a:t>TRUE/FALSE</a:t>
            </a:r>
            <a:r>
              <a:rPr lang="zh-CN" altLang="en-US" dirty="0" smtClean="0"/>
              <a:t>，然而小写的是关键字，而大写的可能被覆盖重定义，应注意使用小写</a:t>
            </a:r>
            <a:endParaRPr lang="en-US" altLang="zh-CN" dirty="0" smtClean="0"/>
          </a:p>
          <a:p>
            <a:endParaRPr lang="en-US" altLang="zh-CN" dirty="0" smtClean="0"/>
          </a:p>
          <a:p>
            <a:r>
              <a:rPr lang="zh-CN" altLang="en-US" dirty="0" smtClean="0"/>
              <a:t>注意：为何说是</a:t>
            </a:r>
            <a:r>
              <a:rPr lang="en-US" altLang="zh-CN" dirty="0" smtClean="0"/>
              <a:t>C</a:t>
            </a:r>
            <a:r>
              <a:rPr lang="zh-CN" altLang="en-US" dirty="0" smtClean="0"/>
              <a:t>，因为</a:t>
            </a:r>
            <a:r>
              <a:rPr lang="en-US" altLang="zh-CN" dirty="0" smtClean="0"/>
              <a:t>Java</a:t>
            </a:r>
            <a:r>
              <a:rPr lang="zh-CN" altLang="en-US" dirty="0" smtClean="0"/>
              <a:t>是明确规定了</a:t>
            </a:r>
            <a:r>
              <a:rPr lang="en-US" altLang="zh-CN" dirty="0" smtClean="0"/>
              <a:t>long</a:t>
            </a:r>
            <a:r>
              <a:rPr lang="zh-CN" altLang="en-US" dirty="0" smtClean="0"/>
              <a:t>的长度的，而</a:t>
            </a:r>
            <a:r>
              <a:rPr lang="en-US" altLang="zh-CN" dirty="0" smtClean="0"/>
              <a:t>C</a:t>
            </a:r>
            <a:r>
              <a:rPr lang="zh-CN" altLang="en-US" dirty="0" smtClean="0"/>
              <a:t>没有</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60</a:t>
            </a:fld>
            <a:endParaRPr lang="en-US" altLang="zh-CN"/>
          </a:p>
        </p:txBody>
      </p:sp>
    </p:spTree>
    <p:extLst>
      <p:ext uri="{BB962C8B-B14F-4D97-AF65-F5344CB8AC3E}">
        <p14:creationId xmlns:p14="http://schemas.microsoft.com/office/powerpoint/2010/main" val="4249809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61</a:t>
            </a:fld>
            <a:endParaRPr lang="en-US" altLang="zh-CN"/>
          </a:p>
        </p:txBody>
      </p:sp>
    </p:spTree>
    <p:extLst>
      <p:ext uri="{BB962C8B-B14F-4D97-AF65-F5344CB8AC3E}">
        <p14:creationId xmlns:p14="http://schemas.microsoft.com/office/powerpoint/2010/main" val="6143118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这几个函数也被称为可变函数</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63</a:t>
            </a:fld>
            <a:endParaRPr lang="en-US" altLang="zh-CN"/>
          </a:p>
        </p:txBody>
      </p:sp>
    </p:spTree>
    <p:extLst>
      <p:ext uri="{BB962C8B-B14F-4D97-AF65-F5344CB8AC3E}">
        <p14:creationId xmlns:p14="http://schemas.microsoft.com/office/powerpoint/2010/main" val="1988629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a:t>
            </a:fld>
            <a:endParaRPr lang="en-US" altLang="zh-CN"/>
          </a:p>
        </p:txBody>
      </p:sp>
    </p:spTree>
    <p:extLst>
      <p:ext uri="{BB962C8B-B14F-4D97-AF65-F5344CB8AC3E}">
        <p14:creationId xmlns:p14="http://schemas.microsoft.com/office/powerpoint/2010/main" val="350381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64</a:t>
            </a:fld>
            <a:endParaRPr lang="en-US" altLang="zh-CN"/>
          </a:p>
        </p:txBody>
      </p:sp>
    </p:spTree>
    <p:extLst>
      <p:ext uri="{BB962C8B-B14F-4D97-AF65-F5344CB8AC3E}">
        <p14:creationId xmlns:p14="http://schemas.microsoft.com/office/powerpoint/2010/main" val="6085081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全大写只是约定，非强制</a:t>
            </a:r>
            <a:endParaRPr lang="en-US" altLang="zh-CN" dirty="0" smtClean="0"/>
          </a:p>
          <a:p>
            <a:endParaRPr lang="en-US" altLang="zh-CN" dirty="0" smtClean="0"/>
          </a:p>
          <a:p>
            <a:r>
              <a:rPr lang="en-US" altLang="zh-CN" dirty="0" smtClean="0"/>
              <a:t>define</a:t>
            </a:r>
            <a:r>
              <a:rPr lang="zh-CN" altLang="en-US" dirty="0" smtClean="0"/>
              <a:t>可以在任意地方定义常量，而</a:t>
            </a:r>
            <a:r>
              <a:rPr lang="en-US" altLang="zh-CN" dirty="0" err="1" smtClean="0"/>
              <a:t>const</a:t>
            </a:r>
            <a:r>
              <a:rPr lang="zh-CN" altLang="en-US" dirty="0" smtClean="0"/>
              <a:t>只能在顶部作用域（</a:t>
            </a:r>
            <a:r>
              <a:rPr lang="en-US" altLang="zh-CN" dirty="0" smtClean="0"/>
              <a:t>5.4</a:t>
            </a:r>
            <a:r>
              <a:rPr lang="zh-CN" altLang="en-US" dirty="0" smtClean="0"/>
              <a:t>后加入，以前仅用于类常量定义）</a:t>
            </a:r>
            <a:endParaRPr lang="en-US" altLang="zh-CN" dirty="0" smtClean="0"/>
          </a:p>
          <a:p>
            <a:r>
              <a:rPr lang="en-US" altLang="zh-CN" dirty="0" smtClean="0"/>
              <a:t>define</a:t>
            </a:r>
            <a:r>
              <a:rPr lang="zh-CN" altLang="en-US" dirty="0" smtClean="0"/>
              <a:t>可以设置第三个属性来决定常量是否大小写敏感，默认</a:t>
            </a:r>
            <a:r>
              <a:rPr lang="en-US" altLang="zh-CN" dirty="0" smtClean="0"/>
              <a:t>false</a:t>
            </a:r>
            <a:r>
              <a:rPr lang="zh-CN" altLang="en-US" dirty="0" smtClean="0"/>
              <a:t>是敏感的</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66</a:t>
            </a:fld>
            <a:endParaRPr lang="en-US" altLang="zh-CN"/>
          </a:p>
        </p:txBody>
      </p:sp>
    </p:spTree>
    <p:extLst>
      <p:ext uri="{BB962C8B-B14F-4D97-AF65-F5344CB8AC3E}">
        <p14:creationId xmlns:p14="http://schemas.microsoft.com/office/powerpoint/2010/main" val="32119945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魔术常量名字前后都有两个下划线</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67</a:t>
            </a:fld>
            <a:endParaRPr lang="en-US" altLang="zh-CN"/>
          </a:p>
        </p:txBody>
      </p:sp>
    </p:spTree>
    <p:extLst>
      <p:ext uri="{BB962C8B-B14F-4D97-AF65-F5344CB8AC3E}">
        <p14:creationId xmlns:p14="http://schemas.microsoft.com/office/powerpoint/2010/main" val="42044394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内建类型指</a:t>
            </a:r>
            <a:r>
              <a:rPr lang="en-US" altLang="zh-CN" dirty="0" smtClean="0"/>
              <a:t>5</a:t>
            </a:r>
            <a:r>
              <a:rPr lang="zh-CN" altLang="en-US" dirty="0" smtClean="0"/>
              <a:t>种基本类型或</a:t>
            </a:r>
            <a:r>
              <a:rPr lang="en-US" altLang="zh-CN" dirty="0" smtClean="0"/>
              <a:t>object</a:t>
            </a:r>
            <a:r>
              <a:rPr lang="zh-CN" altLang="en-US" dirty="0" smtClean="0"/>
              <a:t>类型</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70</a:t>
            </a:fld>
            <a:endParaRPr lang="en-US" altLang="zh-CN"/>
          </a:p>
        </p:txBody>
      </p:sp>
    </p:spTree>
    <p:extLst>
      <p:ext uri="{BB962C8B-B14F-4D97-AF65-F5344CB8AC3E}">
        <p14:creationId xmlns:p14="http://schemas.microsoft.com/office/powerpoint/2010/main" val="39391992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默认有很广泛的含义，比如部分指定了字符串</a:t>
            </a:r>
            <a:r>
              <a:rPr lang="en-US" altLang="zh-CN" dirty="0" smtClean="0"/>
              <a:t>key</a:t>
            </a:r>
            <a:r>
              <a:rPr lang="zh-CN" altLang="en-US" dirty="0" smtClean="0"/>
              <a:t>，其他没有指定的还是会默认用整数</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73</a:t>
            </a:fld>
            <a:endParaRPr lang="en-US" altLang="zh-CN"/>
          </a:p>
        </p:txBody>
      </p:sp>
    </p:spTree>
    <p:extLst>
      <p:ext uri="{BB962C8B-B14F-4D97-AF65-F5344CB8AC3E}">
        <p14:creationId xmlns:p14="http://schemas.microsoft.com/office/powerpoint/2010/main" val="31377843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注意：</a:t>
            </a:r>
            <a:r>
              <a:rPr lang="en-US" altLang="zh-CN" dirty="0" smtClean="0"/>
              <a:t>array()</a:t>
            </a:r>
            <a:r>
              <a:rPr lang="zh-CN" altLang="en-US" dirty="0" smtClean="0"/>
              <a:t>方式不需要</a:t>
            </a:r>
            <a:r>
              <a:rPr lang="en-US" altLang="zh-CN" dirty="0" smtClean="0"/>
              <a:t>new</a:t>
            </a:r>
            <a:r>
              <a:rPr lang="zh-CN" altLang="en-US" dirty="0" smtClean="0"/>
              <a:t>，跟</a:t>
            </a:r>
            <a:r>
              <a:rPr lang="en-US" altLang="zh-CN" dirty="0" smtClean="0"/>
              <a:t>JS</a:t>
            </a:r>
            <a:r>
              <a:rPr lang="zh-CN" altLang="en-US" dirty="0" smtClean="0"/>
              <a:t>不同</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74</a:t>
            </a:fld>
            <a:endParaRPr lang="en-US" altLang="zh-CN"/>
          </a:p>
        </p:txBody>
      </p:sp>
    </p:spTree>
    <p:extLst>
      <p:ext uri="{BB962C8B-B14F-4D97-AF65-F5344CB8AC3E}">
        <p14:creationId xmlns:p14="http://schemas.microsoft.com/office/powerpoint/2010/main" val="7126694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isset</a:t>
            </a:r>
            <a:r>
              <a:rPr lang="zh-CN" altLang="en-US" dirty="0" smtClean="0"/>
              <a:t>也是通用的判断某个变量是否被赋值的方法</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77</a:t>
            </a:fld>
            <a:endParaRPr lang="en-US" altLang="zh-CN"/>
          </a:p>
        </p:txBody>
      </p:sp>
    </p:spTree>
    <p:extLst>
      <p:ext uri="{BB962C8B-B14F-4D97-AF65-F5344CB8AC3E}">
        <p14:creationId xmlns:p14="http://schemas.microsoft.com/office/powerpoint/2010/main" val="21117567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sort</a:t>
            </a:r>
            <a:r>
              <a:rPr lang="zh-CN" altLang="en-US" dirty="0" smtClean="0"/>
              <a:t>本身还可以接受参数，选择是根据字母序还是数字序进行排序</a:t>
            </a:r>
            <a:endParaRPr lang="en-US" altLang="zh-CN" dirty="0" smtClean="0"/>
          </a:p>
          <a:p>
            <a:r>
              <a:rPr lang="zh-CN" altLang="en-US" dirty="0" smtClean="0"/>
              <a:t>而且</a:t>
            </a:r>
            <a:r>
              <a:rPr lang="en-US" altLang="zh-CN" dirty="0" smtClean="0"/>
              <a:t>sort</a:t>
            </a:r>
            <a:r>
              <a:rPr lang="zh-CN" altLang="en-US" dirty="0" smtClean="0"/>
              <a:t>有个很差的副作用，就是会改变</a:t>
            </a:r>
            <a:r>
              <a:rPr lang="en-US" altLang="zh-CN" dirty="0" smtClean="0"/>
              <a:t>key</a:t>
            </a:r>
            <a:r>
              <a:rPr lang="zh-CN" altLang="en-US" dirty="0" smtClean="0"/>
              <a:t>值</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79</a:t>
            </a:fld>
            <a:endParaRPr lang="en-US" altLang="zh-CN"/>
          </a:p>
        </p:txBody>
      </p:sp>
    </p:spTree>
    <p:extLst>
      <p:ext uri="{BB962C8B-B14F-4D97-AF65-F5344CB8AC3E}">
        <p14:creationId xmlns:p14="http://schemas.microsoft.com/office/powerpoint/2010/main" val="16905920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6.4.6</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81</a:t>
            </a:fld>
            <a:endParaRPr lang="en-US" altLang="zh-CN"/>
          </a:p>
        </p:txBody>
      </p:sp>
    </p:spTree>
    <p:extLst>
      <p:ext uri="{BB962C8B-B14F-4D97-AF65-F5344CB8AC3E}">
        <p14:creationId xmlns:p14="http://schemas.microsoft.com/office/powerpoint/2010/main" val="22967832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对于没有重载，如果了解了函数就是对象，函数名就是指针的话就好理解了</a:t>
            </a:r>
            <a:endParaRPr lang="en-US" altLang="zh-CN" dirty="0" smtClean="0"/>
          </a:p>
          <a:p>
            <a:endParaRPr lang="en-US" altLang="zh-CN" dirty="0" smtClean="0"/>
          </a:p>
          <a:p>
            <a:r>
              <a:rPr lang="zh-CN" altLang="en-US" dirty="0" smtClean="0"/>
              <a:t>可变函数与</a:t>
            </a:r>
            <a:r>
              <a:rPr lang="en-US" altLang="zh-CN" dirty="0" smtClean="0"/>
              <a:t>JS</a:t>
            </a:r>
            <a:r>
              <a:rPr lang="zh-CN" altLang="en-US" dirty="0" smtClean="0"/>
              <a:t>中的把函数看为值非常类似，都是给现有函数取了别名</a:t>
            </a:r>
            <a:endParaRPr lang="en-US" altLang="zh-CN" dirty="0" smtClean="0"/>
          </a:p>
          <a:p>
            <a:endParaRPr lang="en-US" altLang="zh-CN" dirty="0" smtClean="0"/>
          </a:p>
          <a:p>
            <a:r>
              <a:rPr lang="en-US" altLang="zh-CN" dirty="0" smtClean="0"/>
              <a:t>echo</a:t>
            </a:r>
            <a:r>
              <a:rPr lang="zh-CN" altLang="en-US" dirty="0" smtClean="0"/>
              <a:t>和</a:t>
            </a:r>
            <a:r>
              <a:rPr lang="en-US" altLang="zh-CN" dirty="0" err="1" smtClean="0"/>
              <a:t>isset</a:t>
            </a:r>
            <a:r>
              <a:rPr lang="zh-CN" altLang="en-US" dirty="0" smtClean="0"/>
              <a:t>（）属于语言结构，不能用于可变函数</a:t>
            </a:r>
            <a:endParaRPr lang="en-US" altLang="zh-CN" dirty="0" smtClean="0"/>
          </a:p>
          <a:p>
            <a:endParaRPr lang="en-US" altLang="zh-CN" dirty="0" smtClean="0"/>
          </a:p>
          <a:p>
            <a:r>
              <a:rPr lang="zh-CN" altLang="en-US" dirty="0" smtClean="0"/>
              <a:t>此处不难理解，</a:t>
            </a:r>
            <a:r>
              <a:rPr lang="en-US" altLang="zh-CN" dirty="0" smtClean="0"/>
              <a:t>PHP</a:t>
            </a:r>
            <a:r>
              <a:rPr lang="zh-CN" altLang="en-US" dirty="0" smtClean="0"/>
              <a:t>规定不能使用关键字和保留字，也不能使用内置函数作为标识符</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82</a:t>
            </a:fld>
            <a:endParaRPr lang="en-US" altLang="zh-CN"/>
          </a:p>
        </p:txBody>
      </p:sp>
    </p:spTree>
    <p:extLst>
      <p:ext uri="{BB962C8B-B14F-4D97-AF65-F5344CB8AC3E}">
        <p14:creationId xmlns:p14="http://schemas.microsoft.com/office/powerpoint/2010/main" val="1787420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另外还有</a:t>
            </a:r>
            <a:r>
              <a:rPr lang="en-US" altLang="zh-CN" dirty="0" smtClean="0"/>
              <a:t>Web Hosting</a:t>
            </a:r>
            <a:r>
              <a:rPr lang="zh-CN" altLang="en-US" dirty="0" smtClean="0"/>
              <a:t>概念，可以参见</a:t>
            </a:r>
            <a:r>
              <a:rPr lang="en-US" altLang="zh-CN" dirty="0" smtClean="0"/>
              <a:t>19</a:t>
            </a:r>
            <a:r>
              <a:rPr lang="zh-CN" altLang="en-US" dirty="0" smtClean="0"/>
              <a:t>章（此处书</a:t>
            </a:r>
            <a:r>
              <a:rPr lang="en-US" altLang="zh-CN" dirty="0" smtClean="0"/>
              <a:t>P374</a:t>
            </a:r>
            <a:r>
              <a:rPr lang="zh-CN" altLang="en-US" dirty="0" smtClean="0"/>
              <a:t>页</a:t>
            </a:r>
            <a:r>
              <a:rPr lang="en-US" altLang="zh-CN" dirty="0" smtClean="0"/>
              <a:t>8.2.1</a:t>
            </a:r>
            <a:r>
              <a:rPr lang="zh-CN" altLang="en-US" dirty="0" smtClean="0"/>
              <a:t>末尾章节引用有误）</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a:t>
            </a:fld>
            <a:endParaRPr lang="en-US" altLang="zh-CN"/>
          </a:p>
        </p:txBody>
      </p:sp>
    </p:spTree>
    <p:extLst>
      <p:ext uri="{BB962C8B-B14F-4D97-AF65-F5344CB8AC3E}">
        <p14:creationId xmlns:p14="http://schemas.microsoft.com/office/powerpoint/2010/main" val="2812211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综合可变函数和匿名函数可以看出</a:t>
            </a:r>
            <a:r>
              <a:rPr lang="en-US" altLang="zh-CN" dirty="0" smtClean="0"/>
              <a:t>PHP</a:t>
            </a:r>
            <a:r>
              <a:rPr lang="zh-CN" altLang="en-US" dirty="0" smtClean="0"/>
              <a:t>和</a:t>
            </a:r>
            <a:r>
              <a:rPr lang="en-US" altLang="zh-CN" dirty="0" smtClean="0"/>
              <a:t>JS</a:t>
            </a:r>
            <a:r>
              <a:rPr lang="zh-CN" altLang="en-US" dirty="0" smtClean="0"/>
              <a:t>在把函数作为值方面有一定的类似之处，但是并不像</a:t>
            </a:r>
            <a:r>
              <a:rPr lang="en-US" altLang="zh-CN" dirty="0" smtClean="0"/>
              <a:t>JS</a:t>
            </a:r>
            <a:r>
              <a:rPr lang="zh-CN" altLang="en-US" dirty="0" smtClean="0"/>
              <a:t>一样，把函数作为</a:t>
            </a:r>
            <a:r>
              <a:rPr lang="en-US" altLang="zh-CN" dirty="0" smtClean="0"/>
              <a:t>first-class</a:t>
            </a:r>
            <a:r>
              <a:rPr lang="zh-CN" altLang="en-US" dirty="0" smtClean="0"/>
              <a:t>对象</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84</a:t>
            </a:fld>
            <a:endParaRPr lang="en-US" altLang="zh-CN"/>
          </a:p>
        </p:txBody>
      </p:sp>
    </p:spTree>
    <p:extLst>
      <p:ext uri="{BB962C8B-B14F-4D97-AF65-F5344CB8AC3E}">
        <p14:creationId xmlns:p14="http://schemas.microsoft.com/office/powerpoint/2010/main" val="30042487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PHP5.3</a:t>
            </a:r>
            <a:r>
              <a:rPr lang="zh-CN" altLang="en-US" dirty="0" smtClean="0"/>
              <a:t>版中已不推荐，</a:t>
            </a:r>
            <a:r>
              <a:rPr lang="en-US" altLang="zh-CN" dirty="0" smtClean="0"/>
              <a:t>5.4</a:t>
            </a:r>
            <a:r>
              <a:rPr lang="zh-CN" altLang="en-US" dirty="0" smtClean="0"/>
              <a:t>版中已删除此语法</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85</a:t>
            </a:fld>
            <a:endParaRPr lang="en-US" altLang="zh-CN"/>
          </a:p>
        </p:txBody>
      </p:sp>
    </p:spTree>
    <p:extLst>
      <p:ext uri="{BB962C8B-B14F-4D97-AF65-F5344CB8AC3E}">
        <p14:creationId xmlns:p14="http://schemas.microsoft.com/office/powerpoint/2010/main" val="32500104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func_num_args</a:t>
            </a:r>
            <a:r>
              <a:rPr lang="en-US" altLang="zh-CN" dirty="0" smtClean="0"/>
              <a:t>() </a:t>
            </a:r>
            <a:r>
              <a:rPr lang="zh-CN" altLang="en-US" dirty="0" smtClean="0"/>
              <a:t>返回提供给函数的参数数目</a:t>
            </a:r>
            <a:endParaRPr lang="en-US" altLang="zh-CN" dirty="0" smtClean="0"/>
          </a:p>
          <a:p>
            <a:r>
              <a:rPr lang="en-US" altLang="zh-CN" dirty="0" err="1" smtClean="0"/>
              <a:t>func_get_arg</a:t>
            </a:r>
            <a:r>
              <a:rPr lang="en-US" altLang="zh-CN" dirty="0" smtClean="0"/>
              <a:t>()</a:t>
            </a:r>
            <a:r>
              <a:rPr lang="zh-CN" altLang="en-US" dirty="0" smtClean="0"/>
              <a:t>返回一个来自参数的特定参数</a:t>
            </a:r>
            <a:endParaRPr lang="en-US" altLang="zh-CN" dirty="0" smtClean="0"/>
          </a:p>
          <a:p>
            <a:r>
              <a:rPr lang="en-US" altLang="zh-CN" dirty="0" err="1" smtClean="0"/>
              <a:t>func_get_args</a:t>
            </a:r>
            <a:r>
              <a:rPr lang="en-US" altLang="zh-CN" dirty="0" smtClean="0"/>
              <a:t>()</a:t>
            </a:r>
            <a:r>
              <a:rPr lang="zh-CN" altLang="en-US" dirty="0" smtClean="0"/>
              <a:t>返回提供给函数所有参数的数组</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86</a:t>
            </a:fld>
            <a:endParaRPr lang="en-US" altLang="zh-CN"/>
          </a:p>
        </p:txBody>
      </p:sp>
    </p:spTree>
    <p:extLst>
      <p:ext uri="{BB962C8B-B14F-4D97-AF65-F5344CB8AC3E}">
        <p14:creationId xmlns:p14="http://schemas.microsoft.com/office/powerpoint/2010/main" val="907576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前面有两个下划线</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94</a:t>
            </a:fld>
            <a:endParaRPr lang="en-US" altLang="zh-CN"/>
          </a:p>
        </p:txBody>
      </p:sp>
    </p:spTree>
    <p:extLst>
      <p:ext uri="{BB962C8B-B14F-4D97-AF65-F5344CB8AC3E}">
        <p14:creationId xmlns:p14="http://schemas.microsoft.com/office/powerpoint/2010/main" val="42081719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用户需要实现魔术方法，但不能用其名字为自定义函数名</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96</a:t>
            </a:fld>
            <a:endParaRPr lang="en-US" altLang="zh-CN"/>
          </a:p>
        </p:txBody>
      </p:sp>
    </p:spTree>
    <p:extLst>
      <p:ext uri="{BB962C8B-B14F-4D97-AF65-F5344CB8AC3E}">
        <p14:creationId xmlns:p14="http://schemas.microsoft.com/office/powerpoint/2010/main" val="25178995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还必须使用接口中定义完全一致的方式</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101</a:t>
            </a:fld>
            <a:endParaRPr lang="en-US" altLang="zh-CN"/>
          </a:p>
        </p:txBody>
      </p:sp>
    </p:spTree>
    <p:extLst>
      <p:ext uri="{BB962C8B-B14F-4D97-AF65-F5344CB8AC3E}">
        <p14:creationId xmlns:p14="http://schemas.microsoft.com/office/powerpoint/2010/main" val="29066360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页面输出主要通过输出函数和结构来实现</a:t>
            </a:r>
            <a:endParaRPr lang="en-US" altLang="zh-CN" dirty="0" smtClean="0"/>
          </a:p>
          <a:p>
            <a:r>
              <a:rPr lang="en-US" altLang="zh-CN" dirty="0" smtClean="0"/>
              <a:t>HTTP</a:t>
            </a:r>
            <a:r>
              <a:rPr lang="zh-CN" altLang="en-US" dirty="0" smtClean="0"/>
              <a:t>响应头主要通过</a:t>
            </a:r>
            <a:r>
              <a:rPr lang="en-US" altLang="zh-CN" dirty="0" smtClean="0"/>
              <a:t>header</a:t>
            </a:r>
            <a:r>
              <a:rPr lang="zh-CN" altLang="en-US" dirty="0" smtClean="0"/>
              <a:t>函数实现，页面重定向也是</a:t>
            </a:r>
            <a:endParaRPr lang="en-US" altLang="zh-CN" dirty="0" smtClean="0"/>
          </a:p>
          <a:p>
            <a:r>
              <a:rPr lang="en-US" altLang="zh-CN" dirty="0" smtClean="0"/>
              <a:t>Cookie</a:t>
            </a:r>
            <a:r>
              <a:rPr lang="zh-CN" altLang="en-US" dirty="0" smtClean="0"/>
              <a:t>的输出通过专门的函数实现</a:t>
            </a:r>
            <a:endParaRPr lang="en-US" altLang="zh-CN" dirty="0" smtClean="0"/>
          </a:p>
          <a:p>
            <a:r>
              <a:rPr lang="en-US" altLang="zh-CN" dirty="0" smtClean="0"/>
              <a:t>Session</a:t>
            </a:r>
            <a:r>
              <a:rPr lang="zh-CN" altLang="en-US" dirty="0" smtClean="0"/>
              <a:t>则通过超级全局变量数组实现</a:t>
            </a:r>
            <a:endParaRPr lang="en-US" altLang="zh-CN" dirty="0" smtClean="0"/>
          </a:p>
          <a:p>
            <a:endParaRPr lang="en-US" altLang="zh-CN" dirty="0" smtClean="0"/>
          </a:p>
          <a:p>
            <a:r>
              <a:rPr lang="zh-CN" altLang="en-US" dirty="0" smtClean="0"/>
              <a:t>输入基本都通过超级全局变量数组实现</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107</a:t>
            </a:fld>
            <a:endParaRPr lang="en-US" altLang="zh-CN"/>
          </a:p>
        </p:txBody>
      </p:sp>
    </p:spTree>
    <p:extLst>
      <p:ext uri="{BB962C8B-B14F-4D97-AF65-F5344CB8AC3E}">
        <p14:creationId xmlns:p14="http://schemas.microsoft.com/office/powerpoint/2010/main" val="21461694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此处不再赘述</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114</a:t>
            </a:fld>
            <a:endParaRPr lang="en-US" altLang="zh-CN"/>
          </a:p>
        </p:txBody>
      </p:sp>
    </p:spTree>
    <p:extLst>
      <p:ext uri="{BB962C8B-B14F-4D97-AF65-F5344CB8AC3E}">
        <p14:creationId xmlns:p14="http://schemas.microsoft.com/office/powerpoint/2010/main" val="17323756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PHP4.1</a:t>
            </a:r>
            <a:r>
              <a:rPr lang="zh-CN" altLang="en-US" dirty="0" smtClean="0"/>
              <a:t>开始</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115</a:t>
            </a:fld>
            <a:endParaRPr lang="en-US" altLang="zh-CN"/>
          </a:p>
        </p:txBody>
      </p:sp>
    </p:spTree>
    <p:extLst>
      <p:ext uri="{BB962C8B-B14F-4D97-AF65-F5344CB8AC3E}">
        <p14:creationId xmlns:p14="http://schemas.microsoft.com/office/powerpoint/2010/main" val="30530695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注意：客户端每次会把</a:t>
            </a:r>
            <a:r>
              <a:rPr lang="en-US" altLang="zh-CN" dirty="0" smtClean="0"/>
              <a:t>Cookie</a:t>
            </a:r>
            <a:r>
              <a:rPr lang="zh-CN" altLang="en-US" dirty="0" smtClean="0"/>
              <a:t>返回给服务器端，但如果服务器端不重写，是不用每次发给客户端的</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131</a:t>
            </a:fld>
            <a:endParaRPr lang="en-US" altLang="zh-CN"/>
          </a:p>
        </p:txBody>
      </p:sp>
    </p:spTree>
    <p:extLst>
      <p:ext uri="{BB962C8B-B14F-4D97-AF65-F5344CB8AC3E}">
        <p14:creationId xmlns:p14="http://schemas.microsoft.com/office/powerpoint/2010/main" val="11581040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主要处理以上几类消息</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9</a:t>
            </a:fld>
            <a:endParaRPr lang="en-US" altLang="zh-CN"/>
          </a:p>
        </p:txBody>
      </p:sp>
    </p:spTree>
    <p:extLst>
      <p:ext uri="{BB962C8B-B14F-4D97-AF65-F5344CB8AC3E}">
        <p14:creationId xmlns:p14="http://schemas.microsoft.com/office/powerpoint/2010/main" val="7535610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fld id="{B17E3906-F004-4037-AEA9-771CDAB5C114}" type="slidenum">
              <a:rPr lang="en-US" altLang="zh-CN">
                <a:latin typeface="Tahoma" pitchFamily="34" charset="0"/>
              </a:rPr>
              <a:pPr/>
              <a:t>134</a:t>
            </a:fld>
            <a:endParaRPr lang="en-US" altLang="zh-CN">
              <a:latin typeface="Tahoma" pitchFamily="34" charset="0"/>
            </a:endParaRPr>
          </a:p>
        </p:txBody>
      </p:sp>
      <p:sp>
        <p:nvSpPr>
          <p:cNvPr id="229379" name="Rectangle 2"/>
          <p:cNvSpPr>
            <a:spLocks noGrp="1" noRot="1" noChangeAspect="1" noChangeArrowheads="1" noTextEdit="1"/>
          </p:cNvSpPr>
          <p:nvPr>
            <p:ph type="sldImg"/>
          </p:nvPr>
        </p:nvSpPr>
        <p:spPr>
          <a:ln/>
        </p:spPr>
      </p:sp>
      <p:sp>
        <p:nvSpPr>
          <p:cNvPr id="229380" name="Rectangle 3"/>
          <p:cNvSpPr>
            <a:spLocks noGrp="1" noChangeArrowheads="1"/>
          </p:cNvSpPr>
          <p:nvPr>
            <p:ph type="body" idx="1"/>
          </p:nvPr>
        </p:nvSpPr>
        <p:spPr>
          <a:noFill/>
        </p:spPr>
        <p:txBody>
          <a:bodyPr/>
          <a:lstStyle/>
          <a:p>
            <a:pPr eaLnBrk="1" hangingPunct="1"/>
            <a:r>
              <a:rPr lang="en-US" altLang="zh-CN" smtClean="0"/>
              <a:t>opt-in: </a:t>
            </a:r>
            <a:r>
              <a:rPr lang="zh-CN" altLang="en-US" smtClean="0"/>
              <a:t>默认排除</a:t>
            </a:r>
            <a:r>
              <a:rPr lang="en-US" altLang="zh-CN" smtClean="0"/>
              <a:t>,</a:t>
            </a:r>
            <a:r>
              <a:rPr lang="zh-CN" altLang="en-US" smtClean="0"/>
              <a:t>可以选择加入</a:t>
            </a:r>
          </a:p>
          <a:p>
            <a:pPr eaLnBrk="1" hangingPunct="1"/>
            <a:r>
              <a:rPr lang="en-US" altLang="zh-CN" smtClean="0"/>
              <a:t>opt-out:</a:t>
            </a:r>
            <a:r>
              <a:rPr lang="zh-CN" altLang="en-US" smtClean="0"/>
              <a:t>默认加入</a:t>
            </a:r>
            <a:r>
              <a:rPr lang="en-US" altLang="zh-CN" smtClean="0"/>
              <a:t>,</a:t>
            </a:r>
            <a:r>
              <a:rPr lang="zh-CN" altLang="en-US" smtClean="0"/>
              <a:t>可以选择排除</a:t>
            </a:r>
          </a:p>
        </p:txBody>
      </p:sp>
    </p:spTree>
    <p:extLst>
      <p:ext uri="{BB962C8B-B14F-4D97-AF65-F5344CB8AC3E}">
        <p14:creationId xmlns:p14="http://schemas.microsoft.com/office/powerpoint/2010/main" val="24152003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最后一点作为同源限制，对于现代</a:t>
            </a:r>
            <a:r>
              <a:rPr lang="en-US" altLang="zh-CN" dirty="0" smtClean="0"/>
              <a:t>Web</a:t>
            </a:r>
            <a:r>
              <a:rPr lang="zh-CN" altLang="en-US" dirty="0" smtClean="0"/>
              <a:t>应用来说就不是很合适了</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135</a:t>
            </a:fld>
            <a:endParaRPr lang="en-US" altLang="zh-CN"/>
          </a:p>
        </p:txBody>
      </p:sp>
    </p:spTree>
    <p:extLst>
      <p:ext uri="{BB962C8B-B14F-4D97-AF65-F5344CB8AC3E}">
        <p14:creationId xmlns:p14="http://schemas.microsoft.com/office/powerpoint/2010/main" val="23528572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PHP</a:t>
            </a:r>
            <a:r>
              <a:rPr lang="zh-CN" altLang="en-US" dirty="0" smtClean="0"/>
              <a:t>不像</a:t>
            </a:r>
            <a:r>
              <a:rPr lang="en-US" altLang="zh-CN" dirty="0" smtClean="0"/>
              <a:t>JSP</a:t>
            </a:r>
            <a:r>
              <a:rPr lang="zh-CN" altLang="en-US" dirty="0" smtClean="0"/>
              <a:t>一样有明确的</a:t>
            </a:r>
            <a:r>
              <a:rPr lang="en-US" altLang="zh-CN" dirty="0" smtClean="0"/>
              <a:t>4</a:t>
            </a:r>
            <a:r>
              <a:rPr lang="zh-CN" altLang="en-US" dirty="0" smtClean="0"/>
              <a:t>类生命周期和作用域</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138</a:t>
            </a:fld>
            <a:endParaRPr lang="en-US" altLang="zh-CN"/>
          </a:p>
        </p:txBody>
      </p:sp>
    </p:spTree>
    <p:extLst>
      <p:ext uri="{BB962C8B-B14F-4D97-AF65-F5344CB8AC3E}">
        <p14:creationId xmlns:p14="http://schemas.microsoft.com/office/powerpoint/2010/main" val="22123012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http://www.w3.org/TR/2016/REC-webstorage-20160419/ </a:t>
            </a:r>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146</a:t>
            </a:fld>
            <a:endParaRPr lang="en-US" altLang="zh-CN"/>
          </a:p>
        </p:txBody>
      </p:sp>
    </p:spTree>
    <p:extLst>
      <p:ext uri="{BB962C8B-B14F-4D97-AF65-F5344CB8AC3E}">
        <p14:creationId xmlns:p14="http://schemas.microsoft.com/office/powerpoint/2010/main" val="22242369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Web Storage</a:t>
            </a:r>
            <a:r>
              <a:rPr lang="zh-CN" altLang="en-US" dirty="0" smtClean="0"/>
              <a:t>在</a:t>
            </a:r>
            <a:r>
              <a:rPr lang="en-US" altLang="zh-CN" dirty="0" smtClean="0"/>
              <a:t>HTML5</a:t>
            </a:r>
            <a:r>
              <a:rPr lang="zh-CN" altLang="en-US" dirty="0" smtClean="0"/>
              <a:t>部分讲述</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149</a:t>
            </a:fld>
            <a:endParaRPr lang="en-US" altLang="zh-CN"/>
          </a:p>
        </p:txBody>
      </p:sp>
    </p:spTree>
    <p:extLst>
      <p:ext uri="{BB962C8B-B14F-4D97-AF65-F5344CB8AC3E}">
        <p14:creationId xmlns:p14="http://schemas.microsoft.com/office/powerpoint/2010/main" val="4759224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PHP</a:t>
            </a:r>
            <a:r>
              <a:rPr lang="zh-CN" altLang="en-US" dirty="0" smtClean="0"/>
              <a:t>在</a:t>
            </a:r>
            <a:r>
              <a:rPr lang="en-US" altLang="zh-CN" dirty="0" smtClean="0"/>
              <a:t>5</a:t>
            </a:r>
            <a:r>
              <a:rPr lang="zh-CN" altLang="en-US" dirty="0" smtClean="0"/>
              <a:t>之后自带了</a:t>
            </a:r>
            <a:r>
              <a:rPr lang="en-US" altLang="zh-CN" dirty="0" smtClean="0"/>
              <a:t>SQLite</a:t>
            </a:r>
            <a:r>
              <a:rPr lang="zh-CN" altLang="en-US" dirty="0" smtClean="0"/>
              <a:t>，属于小型、轻量级数据库工具，无需独立数据库引擎，基于文件，介于文件和数据库之间，相当于在文件操作上叠加了</a:t>
            </a:r>
            <a:r>
              <a:rPr lang="en-US" altLang="zh-CN" dirty="0" smtClean="0"/>
              <a:t>SQL</a:t>
            </a:r>
            <a:r>
              <a:rPr lang="zh-CN" altLang="en-US" dirty="0" smtClean="0"/>
              <a:t>支持，支持大部分的</a:t>
            </a:r>
            <a:r>
              <a:rPr lang="en-US" altLang="zh-CN" dirty="0" smtClean="0"/>
              <a:t>SQL-92</a:t>
            </a:r>
            <a:r>
              <a:rPr lang="zh-CN" altLang="en-US" dirty="0" smtClean="0"/>
              <a:t>操作</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153</a:t>
            </a:fld>
            <a:endParaRPr lang="en-US" altLang="zh-CN"/>
          </a:p>
        </p:txBody>
      </p:sp>
    </p:spTree>
    <p:extLst>
      <p:ext uri="{BB962C8B-B14F-4D97-AF65-F5344CB8AC3E}">
        <p14:creationId xmlns:p14="http://schemas.microsoft.com/office/powerpoint/2010/main" val="201452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数据存储体现了一个重要的软件设计规则：将数据与数据表现相分离</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156</a:t>
            </a:fld>
            <a:endParaRPr lang="en-US" altLang="zh-CN"/>
          </a:p>
        </p:txBody>
      </p:sp>
    </p:spTree>
    <p:extLst>
      <p:ext uri="{BB962C8B-B14F-4D97-AF65-F5344CB8AC3E}">
        <p14:creationId xmlns:p14="http://schemas.microsoft.com/office/powerpoint/2010/main" val="21495042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表是数据库的逻辑存储单位</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160</a:t>
            </a:fld>
            <a:endParaRPr lang="en-US" altLang="zh-CN"/>
          </a:p>
        </p:txBody>
      </p:sp>
    </p:spTree>
    <p:extLst>
      <p:ext uri="{BB962C8B-B14F-4D97-AF65-F5344CB8AC3E}">
        <p14:creationId xmlns:p14="http://schemas.microsoft.com/office/powerpoint/2010/main" val="30087700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一对一关系就放在一张表中；一对多关系放在关系表中，多对多关系要引入中间表</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165</a:t>
            </a:fld>
            <a:endParaRPr lang="en-US" altLang="zh-CN"/>
          </a:p>
        </p:txBody>
      </p:sp>
    </p:spTree>
    <p:extLst>
      <p:ext uri="{BB962C8B-B14F-4D97-AF65-F5344CB8AC3E}">
        <p14:creationId xmlns:p14="http://schemas.microsoft.com/office/powerpoint/2010/main" val="42499343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168</a:t>
            </a:fld>
            <a:endParaRPr lang="en-US" altLang="zh-CN"/>
          </a:p>
        </p:txBody>
      </p:sp>
    </p:spTree>
    <p:extLst>
      <p:ext uri="{BB962C8B-B14F-4D97-AF65-F5344CB8AC3E}">
        <p14:creationId xmlns:p14="http://schemas.microsoft.com/office/powerpoint/2010/main" val="455248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这部分内容只需要了解，这里提到的是服务器提供的验证机制，一般不依靠这个。</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10</a:t>
            </a:fld>
            <a:endParaRPr lang="en-US" altLang="zh-CN"/>
          </a:p>
        </p:txBody>
      </p:sp>
    </p:spTree>
    <p:extLst>
      <p:ext uri="{BB962C8B-B14F-4D97-AF65-F5344CB8AC3E}">
        <p14:creationId xmlns:p14="http://schemas.microsoft.com/office/powerpoint/2010/main" val="25213833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MariaDB</a:t>
            </a:r>
            <a:r>
              <a:rPr lang="en-US" altLang="zh-CN" dirty="0" smtClean="0"/>
              <a:t> is named after Monty's younger daughter Maria, similar to how MySQL is named after his other daughter My</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170</a:t>
            </a:fld>
            <a:endParaRPr lang="en-US" altLang="zh-CN"/>
          </a:p>
        </p:txBody>
      </p:sp>
    </p:spTree>
    <p:extLst>
      <p:ext uri="{BB962C8B-B14F-4D97-AF65-F5344CB8AC3E}">
        <p14:creationId xmlns:p14="http://schemas.microsoft.com/office/powerpoint/2010/main" val="33359965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DML</a:t>
            </a:r>
            <a:r>
              <a:rPr lang="zh-CN" altLang="en-US" dirty="0" smtClean="0"/>
              <a:t>是最常用的，包括</a:t>
            </a:r>
            <a:r>
              <a:rPr lang="en-US" altLang="zh-CN" dirty="0" smtClean="0"/>
              <a:t>Select</a:t>
            </a:r>
            <a:r>
              <a:rPr lang="zh-CN" altLang="en-US" dirty="0" smtClean="0"/>
              <a:t>、</a:t>
            </a:r>
            <a:r>
              <a:rPr lang="en-US" altLang="zh-CN" dirty="0" smtClean="0"/>
              <a:t>Insert</a:t>
            </a:r>
            <a:r>
              <a:rPr lang="zh-CN" altLang="en-US" dirty="0" smtClean="0"/>
              <a:t>、</a:t>
            </a:r>
            <a:r>
              <a:rPr lang="en-US" altLang="zh-CN" dirty="0" smtClean="0"/>
              <a:t>Update</a:t>
            </a:r>
            <a:r>
              <a:rPr lang="zh-CN" altLang="en-US" dirty="0" smtClean="0"/>
              <a:t>、</a:t>
            </a:r>
            <a:r>
              <a:rPr lang="en-US" altLang="zh-CN" dirty="0" smtClean="0"/>
              <a:t>Delete</a:t>
            </a:r>
            <a:r>
              <a:rPr lang="zh-CN" altLang="en-US" dirty="0" smtClean="0"/>
              <a:t>等</a:t>
            </a:r>
            <a:endParaRPr lang="en-US" altLang="zh-CN" dirty="0" smtClean="0"/>
          </a:p>
          <a:p>
            <a:r>
              <a:rPr lang="en-US" altLang="zh-CN" dirty="0" smtClean="0"/>
              <a:t>DDL</a:t>
            </a:r>
            <a:r>
              <a:rPr lang="zh-CN" altLang="en-US" dirty="0" smtClean="0"/>
              <a:t>可以用于命令行建库建表，包括</a:t>
            </a:r>
            <a:r>
              <a:rPr lang="en-US" altLang="zh-CN" dirty="0" smtClean="0"/>
              <a:t>Create</a:t>
            </a:r>
            <a:r>
              <a:rPr lang="zh-CN" altLang="en-US" dirty="0" smtClean="0"/>
              <a:t>、</a:t>
            </a:r>
            <a:r>
              <a:rPr lang="en-US" altLang="zh-CN" dirty="0" smtClean="0"/>
              <a:t>Drop</a:t>
            </a:r>
            <a:r>
              <a:rPr lang="zh-CN" altLang="en-US" dirty="0" smtClean="0"/>
              <a:t>等</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175</a:t>
            </a:fld>
            <a:endParaRPr lang="en-US" altLang="zh-CN"/>
          </a:p>
        </p:txBody>
      </p:sp>
    </p:spTree>
    <p:extLst>
      <p:ext uri="{BB962C8B-B14F-4D97-AF65-F5344CB8AC3E}">
        <p14:creationId xmlns:p14="http://schemas.microsoft.com/office/powerpoint/2010/main" val="15673516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179</a:t>
            </a:fld>
            <a:endParaRPr lang="en-US" altLang="zh-CN"/>
          </a:p>
        </p:txBody>
      </p:sp>
    </p:spTree>
    <p:extLst>
      <p:ext uri="{BB962C8B-B14F-4D97-AF65-F5344CB8AC3E}">
        <p14:creationId xmlns:p14="http://schemas.microsoft.com/office/powerpoint/2010/main" val="13633967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一般我们碰到的都是单表查询，连接本质上是多表查询</a:t>
            </a:r>
            <a:endParaRPr lang="en-US" altLang="zh-CN" dirty="0" smtClean="0"/>
          </a:p>
          <a:p>
            <a:endParaRPr lang="en-US" altLang="zh-CN" dirty="0" smtClean="0"/>
          </a:p>
          <a:p>
            <a:r>
              <a:rPr lang="en-US" altLang="zh-CN" dirty="0" smtClean="0"/>
              <a:t>Order</a:t>
            </a:r>
            <a:r>
              <a:rPr lang="zh-CN" altLang="en-US" dirty="0" smtClean="0"/>
              <a:t>、</a:t>
            </a:r>
            <a:r>
              <a:rPr lang="en-US" altLang="zh-CN" dirty="0" smtClean="0"/>
              <a:t>group</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182</a:t>
            </a:fld>
            <a:endParaRPr lang="en-US" altLang="zh-CN"/>
          </a:p>
        </p:txBody>
      </p:sp>
    </p:spTree>
    <p:extLst>
      <p:ext uri="{BB962C8B-B14F-4D97-AF65-F5344CB8AC3E}">
        <p14:creationId xmlns:p14="http://schemas.microsoft.com/office/powerpoint/2010/main" val="30055443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MySQLi</a:t>
            </a:r>
            <a:r>
              <a:rPr lang="en-US" altLang="zh-CN" dirty="0" smtClean="0"/>
              <a:t> extension</a:t>
            </a:r>
            <a:r>
              <a:rPr lang="zh-CN" altLang="en-US" dirty="0" smtClean="0"/>
              <a:t>：</a:t>
            </a:r>
            <a:r>
              <a:rPr lang="en-US" altLang="zh-CN" dirty="0" smtClean="0"/>
              <a:t>MySQL</a:t>
            </a:r>
            <a:r>
              <a:rPr lang="zh-CN" altLang="en-US" dirty="0" smtClean="0"/>
              <a:t>改进扩展（</a:t>
            </a:r>
            <a:r>
              <a:rPr lang="en-US" altLang="zh-CN" dirty="0" smtClean="0"/>
              <a:t>MySQL Improved extension</a:t>
            </a:r>
            <a:r>
              <a:rPr lang="zh-CN" altLang="en-US" dirty="0" smtClean="0"/>
              <a:t>）</a:t>
            </a:r>
            <a:endParaRPr lang="en-US" altLang="zh-CN" dirty="0" smtClean="0"/>
          </a:p>
          <a:p>
            <a:r>
              <a:rPr lang="zh-CN" altLang="en-US" dirty="0" smtClean="0"/>
              <a:t>现代</a:t>
            </a:r>
            <a:r>
              <a:rPr lang="en-US" altLang="zh-CN" dirty="0" smtClean="0"/>
              <a:t>PHP</a:t>
            </a:r>
            <a:r>
              <a:rPr lang="zh-CN" altLang="en-US" dirty="0" smtClean="0"/>
              <a:t>框架一般会在</a:t>
            </a:r>
            <a:r>
              <a:rPr lang="en-US" altLang="zh-CN" dirty="0" smtClean="0"/>
              <a:t>PDO</a:t>
            </a:r>
            <a:r>
              <a:rPr lang="zh-CN" altLang="en-US" dirty="0" smtClean="0"/>
              <a:t>层上再增加自己的数据抽象层（可以考虑类比</a:t>
            </a:r>
            <a:r>
              <a:rPr lang="en-US" altLang="zh-CN" dirty="0" smtClean="0"/>
              <a:t>Hibernate</a:t>
            </a:r>
            <a:r>
              <a:rPr lang="zh-CN" altLang="en-US" dirty="0" smtClean="0"/>
              <a:t>在</a:t>
            </a:r>
            <a:r>
              <a:rPr lang="en-US" altLang="zh-CN" dirty="0" smtClean="0"/>
              <a:t>Java EE</a:t>
            </a:r>
            <a:r>
              <a:rPr lang="zh-CN" altLang="en-US" dirty="0" smtClean="0"/>
              <a:t>架构上的</a:t>
            </a:r>
            <a:r>
              <a:rPr lang="en-US" altLang="zh-CN" dirty="0" smtClean="0"/>
              <a:t>OR-MAPPING</a:t>
            </a:r>
            <a:r>
              <a:rPr lang="zh-CN" altLang="en-US" dirty="0" smtClean="0"/>
              <a:t>作用</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193</a:t>
            </a:fld>
            <a:endParaRPr lang="en-US" altLang="zh-CN"/>
          </a:p>
        </p:txBody>
      </p:sp>
    </p:spTree>
    <p:extLst>
      <p:ext uri="{BB962C8B-B14F-4D97-AF65-F5344CB8AC3E}">
        <p14:creationId xmlns:p14="http://schemas.microsoft.com/office/powerpoint/2010/main" val="26250014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196</a:t>
            </a:fld>
            <a:endParaRPr lang="en-US" altLang="zh-CN"/>
          </a:p>
        </p:txBody>
      </p:sp>
    </p:spTree>
    <p:extLst>
      <p:ext uri="{BB962C8B-B14F-4D97-AF65-F5344CB8AC3E}">
        <p14:creationId xmlns:p14="http://schemas.microsoft.com/office/powerpoint/2010/main" val="18757654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无论是</a:t>
            </a:r>
            <a:r>
              <a:rPr lang="en-US" altLang="zh-CN" dirty="0" smtClean="0"/>
              <a:t>query</a:t>
            </a:r>
            <a:r>
              <a:rPr lang="zh-CN" altLang="en-US" dirty="0" smtClean="0"/>
              <a:t>还是</a:t>
            </a:r>
            <a:r>
              <a:rPr lang="en-US" altLang="zh-CN" dirty="0" smtClean="0"/>
              <a:t>exec</a:t>
            </a:r>
            <a:r>
              <a:rPr lang="zh-CN" altLang="en-US" dirty="0" smtClean="0"/>
              <a:t>都能够支持</a:t>
            </a:r>
            <a:r>
              <a:rPr lang="en-US" altLang="zh-CN" dirty="0" smtClean="0"/>
              <a:t>select/insert/delete/update</a:t>
            </a:r>
          </a:p>
          <a:p>
            <a:endParaRPr lang="en-US" altLang="zh-CN" dirty="0" smtClean="0"/>
          </a:p>
          <a:p>
            <a:r>
              <a:rPr lang="zh-CN" altLang="en-US" dirty="0" smtClean="0"/>
              <a:t>从避免出错而言命名占位符可能更好，可参见</a:t>
            </a:r>
            <a:r>
              <a:rPr lang="en-US" altLang="zh-CN" dirty="0" smtClean="0"/>
              <a:t>listing 11.19</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200</a:t>
            </a:fld>
            <a:endParaRPr lang="en-US" altLang="zh-CN"/>
          </a:p>
        </p:txBody>
      </p:sp>
    </p:spTree>
    <p:extLst>
      <p:ext uri="{BB962C8B-B14F-4D97-AF65-F5344CB8AC3E}">
        <p14:creationId xmlns:p14="http://schemas.microsoft.com/office/powerpoint/2010/main" val="253646007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因为可以从原来的</a:t>
            </a:r>
            <a:r>
              <a:rPr lang="en-US" altLang="zh-CN" dirty="0" smtClean="0"/>
              <a:t>MySQL</a:t>
            </a:r>
            <a:r>
              <a:rPr lang="zh-CN" altLang="en-US" dirty="0" smtClean="0"/>
              <a:t>扩展自然过渡，所以</a:t>
            </a:r>
            <a:r>
              <a:rPr lang="en-US" altLang="zh-CN" dirty="0" err="1" smtClean="0"/>
              <a:t>MySQLi</a:t>
            </a:r>
            <a:r>
              <a:rPr lang="zh-CN" altLang="en-US" dirty="0" smtClean="0"/>
              <a:t>被认为是首选的，若干经典书籍上都只提供了这个方式的数据库访问</a:t>
            </a:r>
            <a:endParaRPr lang="en-US" altLang="zh-CN" dirty="0" smtClean="0"/>
          </a:p>
          <a:p>
            <a:r>
              <a:rPr lang="zh-CN" altLang="en-US" dirty="0" smtClean="0"/>
              <a:t>但</a:t>
            </a:r>
            <a:r>
              <a:rPr lang="en-US" altLang="zh-CN" dirty="0" smtClean="0"/>
              <a:t>PDO</a:t>
            </a:r>
            <a:r>
              <a:rPr lang="zh-CN" altLang="en-US" dirty="0" smtClean="0"/>
              <a:t>对于其他语言迁移过来的开发者更自然</a:t>
            </a:r>
            <a:endParaRPr lang="en-US" altLang="zh-CN" dirty="0" smtClean="0"/>
          </a:p>
          <a:p>
            <a:endParaRPr lang="en-US" altLang="zh-CN" dirty="0" smtClean="0"/>
          </a:p>
          <a:p>
            <a:r>
              <a:rPr lang="zh-CN" altLang="en-US" dirty="0" smtClean="0"/>
              <a:t>书上是过程式风格，已不是很推荐</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207</a:t>
            </a:fld>
            <a:endParaRPr lang="en-US" altLang="zh-CN"/>
          </a:p>
        </p:txBody>
      </p:sp>
    </p:spTree>
    <p:extLst>
      <p:ext uri="{BB962C8B-B14F-4D97-AF65-F5344CB8AC3E}">
        <p14:creationId xmlns:p14="http://schemas.microsoft.com/office/powerpoint/2010/main" val="5339601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纯面向对象风格写法</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208</a:t>
            </a:fld>
            <a:endParaRPr lang="en-US" altLang="zh-CN"/>
          </a:p>
        </p:txBody>
      </p:sp>
    </p:spTree>
    <p:extLst>
      <p:ext uri="{BB962C8B-B14F-4D97-AF65-F5344CB8AC3E}">
        <p14:creationId xmlns:p14="http://schemas.microsoft.com/office/powerpoint/2010/main" val="1125399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此时服务器主要作用</a:t>
            </a:r>
            <a:r>
              <a:rPr lang="en-US" altLang="zh-CN" dirty="0" smtClean="0"/>
              <a:t>: </a:t>
            </a:r>
            <a:r>
              <a:rPr lang="zh-CN" altLang="en-US" dirty="0" smtClean="0"/>
              <a:t>将</a:t>
            </a:r>
            <a:r>
              <a:rPr lang="en-US" altLang="zh-CN" dirty="0" smtClean="0"/>
              <a:t>URL</a:t>
            </a:r>
            <a:r>
              <a:rPr lang="zh-CN" altLang="en-US" dirty="0" smtClean="0"/>
              <a:t>与脚本关联</a:t>
            </a:r>
            <a:r>
              <a:rPr lang="en-US" altLang="zh-CN" dirty="0" smtClean="0"/>
              <a:t>,</a:t>
            </a:r>
            <a:r>
              <a:rPr lang="zh-CN" altLang="en-US" dirty="0" smtClean="0"/>
              <a:t>在程序</a:t>
            </a:r>
            <a:r>
              <a:rPr lang="en-US" altLang="zh-CN" dirty="0" smtClean="0"/>
              <a:t>/</a:t>
            </a:r>
            <a:r>
              <a:rPr lang="zh-CN" altLang="en-US" dirty="0" smtClean="0"/>
              <a:t>脚本</a:t>
            </a:r>
            <a:r>
              <a:rPr lang="en-US" altLang="zh-CN" dirty="0" smtClean="0"/>
              <a:t>(</a:t>
            </a:r>
            <a:r>
              <a:rPr lang="zh-CN" altLang="en-US" dirty="0" smtClean="0"/>
              <a:t>下面简称脚本</a:t>
            </a:r>
            <a:r>
              <a:rPr lang="en-US" altLang="zh-CN" dirty="0" smtClean="0"/>
              <a:t>)</a:t>
            </a:r>
            <a:r>
              <a:rPr lang="zh-CN" altLang="en-US" dirty="0" smtClean="0"/>
              <a:t>与服务器间传递数据；</a:t>
            </a:r>
            <a:endParaRPr lang="en-US" altLang="zh-CN" dirty="0" smtClean="0"/>
          </a:p>
          <a:p>
            <a:r>
              <a:rPr lang="zh-CN" altLang="en-US" dirty="0" smtClean="0"/>
              <a:t>脚本主要作用</a:t>
            </a:r>
            <a:r>
              <a:rPr lang="en-US" altLang="zh-CN" dirty="0" smtClean="0"/>
              <a:t>: </a:t>
            </a:r>
            <a:r>
              <a:rPr lang="zh-CN" altLang="en-US" dirty="0" smtClean="0"/>
              <a:t>解析服务器输入，生成客户机输出</a:t>
            </a:r>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16</a:t>
            </a:fld>
            <a:endParaRPr lang="en-US" altLang="zh-CN"/>
          </a:p>
        </p:txBody>
      </p:sp>
    </p:spTree>
    <p:extLst>
      <p:ext uri="{BB962C8B-B14F-4D97-AF65-F5344CB8AC3E}">
        <p14:creationId xmlns:p14="http://schemas.microsoft.com/office/powerpoint/2010/main" val="29484450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a:t>
            </a:r>
            <a:r>
              <a:rPr lang="en-US" altLang="zh-CN" dirty="0" smtClean="0"/>
              <a:t>19</a:t>
            </a:r>
            <a:r>
              <a:rPr lang="zh-CN" altLang="en-US" dirty="0" smtClean="0"/>
              <a:t>章</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19</a:t>
            </a:fld>
            <a:endParaRPr lang="en-US" altLang="zh-CN"/>
          </a:p>
        </p:txBody>
      </p:sp>
    </p:spTree>
    <p:extLst>
      <p:ext uri="{BB962C8B-B14F-4D97-AF65-F5344CB8AC3E}">
        <p14:creationId xmlns:p14="http://schemas.microsoft.com/office/powerpoint/2010/main" val="2436455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Process</a:t>
            </a:r>
            <a:r>
              <a:rPr lang="zh-CN" altLang="en-US" dirty="0" smtClean="0"/>
              <a:t>即进程，一般类</a:t>
            </a:r>
            <a:r>
              <a:rPr lang="en-US" altLang="zh-CN" dirty="0" smtClean="0"/>
              <a:t>Unix</a:t>
            </a:r>
            <a:r>
              <a:rPr lang="zh-CN" altLang="en-US" dirty="0" smtClean="0"/>
              <a:t>上</a:t>
            </a:r>
            <a:r>
              <a:rPr lang="en-US" altLang="zh-CN" dirty="0" smtClean="0"/>
              <a:t>daemon</a:t>
            </a:r>
            <a:r>
              <a:rPr lang="zh-CN" altLang="en-US" dirty="0" smtClean="0"/>
              <a:t>为随服务器启动程序，类似于</a:t>
            </a:r>
            <a:r>
              <a:rPr lang="en-US" altLang="zh-CN" dirty="0" smtClean="0"/>
              <a:t>Windows</a:t>
            </a:r>
            <a:r>
              <a:rPr lang="zh-CN" altLang="en-US" dirty="0" smtClean="0"/>
              <a:t>的服务（</a:t>
            </a:r>
            <a:r>
              <a:rPr lang="en-US" altLang="zh-CN" dirty="0" smtClean="0"/>
              <a:t>service</a:t>
            </a:r>
            <a:r>
              <a:rPr lang="zh-CN" altLang="en-US" dirty="0" smtClean="0"/>
              <a:t>）概念</a:t>
            </a:r>
            <a:endParaRPr lang="en-US" altLang="zh-CN" dirty="0" smtClean="0"/>
          </a:p>
          <a:p>
            <a:endParaRPr lang="en-US" altLang="zh-CN" dirty="0" smtClean="0"/>
          </a:p>
          <a:p>
            <a:r>
              <a:rPr lang="en-US" altLang="zh-CN" dirty="0" err="1" smtClean="0"/>
              <a:t>httpd</a:t>
            </a:r>
            <a:r>
              <a:rPr lang="zh-CN" altLang="en-US" dirty="0" smtClean="0"/>
              <a:t>现在已成为纯</a:t>
            </a:r>
            <a:r>
              <a:rPr lang="en-US" altLang="zh-CN" dirty="0" smtClean="0"/>
              <a:t>Web</a:t>
            </a:r>
            <a:r>
              <a:rPr lang="zh-CN" altLang="en-US" dirty="0" smtClean="0"/>
              <a:t>服务器的通称</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21</a:t>
            </a:fld>
            <a:endParaRPr lang="en-US" altLang="zh-CN"/>
          </a:p>
        </p:txBody>
      </p:sp>
    </p:spTree>
    <p:extLst>
      <p:ext uri="{BB962C8B-B14F-4D97-AF65-F5344CB8AC3E}">
        <p14:creationId xmlns:p14="http://schemas.microsoft.com/office/powerpoint/2010/main" val="2364095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grpSp>
          <p:nvGrpSpPr>
            <p:cNvPr id="5" name="Group 3"/>
            <p:cNvGrpSpPr>
              <a:grpSpLocks/>
            </p:cNvGrpSpPr>
            <p:nvPr/>
          </p:nvGrpSpPr>
          <p:grpSpPr bwMode="auto">
            <a:xfrm>
              <a:off x="0" y="0"/>
              <a:ext cx="5760" cy="4320"/>
              <a:chOff x="0" y="0"/>
              <a:chExt cx="5760" cy="4320"/>
            </a:xfrm>
          </p:grpSpPr>
          <p:sp>
            <p:nvSpPr>
              <p:cNvPr id="15" name="Rectangle 4"/>
              <p:cNvSpPr>
                <a:spLocks noChangeArrowheads="1"/>
              </p:cNvSpPr>
              <p:nvPr/>
            </p:nvSpPr>
            <p:spPr bwMode="ltGray">
              <a:xfrm>
                <a:off x="2112" y="0"/>
                <a:ext cx="3648" cy="96"/>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6" name="Group 5"/>
              <p:cNvGrpSpPr>
                <a:grpSpLocks/>
              </p:cNvGrpSpPr>
              <p:nvPr userDrawn="1"/>
            </p:nvGrpSpPr>
            <p:grpSpPr bwMode="auto">
              <a:xfrm>
                <a:off x="0" y="0"/>
                <a:ext cx="5760" cy="4320"/>
                <a:chOff x="0" y="0"/>
                <a:chExt cx="5760" cy="4320"/>
              </a:xfrm>
            </p:grpSpPr>
            <p:sp>
              <p:nvSpPr>
                <p:cNvPr id="18" name="Line 6"/>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7"/>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8"/>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9"/>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0"/>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1"/>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12"/>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13"/>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14"/>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15"/>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16"/>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17"/>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18"/>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19"/>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20"/>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21"/>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22"/>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23"/>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24"/>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25"/>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26"/>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27"/>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 name="Line 57"/>
              <p:cNvSpPr>
                <a:spLocks noChangeShapeType="1"/>
              </p:cNvSpPr>
              <p:nvPr/>
            </p:nvSpPr>
            <p:spPr bwMode="ltGray">
              <a:xfrm>
                <a:off x="5568" y="0"/>
                <a:ext cx="0" cy="1488"/>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 name="Group 58"/>
            <p:cNvGrpSpPr>
              <a:grpSpLocks/>
            </p:cNvGrpSpPr>
            <p:nvPr userDrawn="1"/>
          </p:nvGrpSpPr>
          <p:grpSpPr bwMode="auto">
            <a:xfrm>
              <a:off x="3" y="559"/>
              <a:ext cx="4192" cy="1796"/>
              <a:chOff x="3" y="559"/>
              <a:chExt cx="4192" cy="1796"/>
            </a:xfrm>
          </p:grpSpPr>
          <p:sp>
            <p:nvSpPr>
              <p:cNvPr id="11" name="Line 59"/>
              <p:cNvSpPr>
                <a:spLocks noChangeShapeType="1"/>
              </p:cNvSpPr>
              <p:nvPr/>
            </p:nvSpPr>
            <p:spPr bwMode="ltGray">
              <a:xfrm>
                <a:off x="506" y="559"/>
                <a:ext cx="0" cy="1796"/>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60"/>
              <p:cNvSpPr>
                <a:spLocks noChangeShapeType="1"/>
              </p:cNvSpPr>
              <p:nvPr/>
            </p:nvSpPr>
            <p:spPr bwMode="ltGray">
              <a:xfrm flipH="1" flipV="1">
                <a:off x="3" y="1924"/>
                <a:ext cx="3211" cy="1"/>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61"/>
              <p:cNvSpPr>
                <a:spLocks noChangeShapeType="1"/>
              </p:cNvSpPr>
              <p:nvPr/>
            </p:nvSpPr>
            <p:spPr bwMode="ltGray">
              <a:xfrm flipH="1" flipV="1">
                <a:off x="384" y="938"/>
                <a:ext cx="3811" cy="1"/>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Arc 62"/>
              <p:cNvSpPr>
                <a:spLocks/>
              </p:cNvSpPr>
              <p:nvPr/>
            </p:nvSpPr>
            <p:spPr bwMode="ltGray">
              <a:xfrm rot="16200000" flipH="1">
                <a:off x="426" y="860"/>
                <a:ext cx="156" cy="157"/>
              </a:xfrm>
              <a:custGeom>
                <a:avLst/>
                <a:gdLst>
                  <a:gd name="T0" fmla="*/ 76 w 43195"/>
                  <a:gd name="T1" fmla="*/ 0 h 43200"/>
                  <a:gd name="T2" fmla="*/ 0 w 43195"/>
                  <a:gd name="T3" fmla="*/ 80 h 43200"/>
                  <a:gd name="T4" fmla="*/ 78 w 43195"/>
                  <a:gd name="T5" fmla="*/ 79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 name="Group 63"/>
            <p:cNvGrpSpPr>
              <a:grpSpLocks/>
            </p:cNvGrpSpPr>
            <p:nvPr userDrawn="1"/>
          </p:nvGrpSpPr>
          <p:grpSpPr bwMode="auto">
            <a:xfrm>
              <a:off x="1480" y="1952"/>
              <a:ext cx="3808" cy="1812"/>
              <a:chOff x="1480" y="1952"/>
              <a:chExt cx="3808" cy="1812"/>
            </a:xfrm>
          </p:grpSpPr>
          <p:sp>
            <p:nvSpPr>
              <p:cNvPr id="8" name="Line 64"/>
              <p:cNvSpPr>
                <a:spLocks noChangeShapeType="1"/>
              </p:cNvSpPr>
              <p:nvPr/>
            </p:nvSpPr>
            <p:spPr bwMode="ltGray">
              <a:xfrm flipV="1">
                <a:off x="1480" y="3442"/>
                <a:ext cx="3808" cy="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65"/>
              <p:cNvSpPr>
                <a:spLocks noChangeShapeType="1"/>
              </p:cNvSpPr>
              <p:nvPr/>
            </p:nvSpPr>
            <p:spPr bwMode="ltGray">
              <a:xfrm flipH="1">
                <a:off x="5172" y="1952"/>
                <a:ext cx="0" cy="1812"/>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Arc 66"/>
              <p:cNvSpPr>
                <a:spLocks/>
              </p:cNvSpPr>
              <p:nvPr/>
            </p:nvSpPr>
            <p:spPr bwMode="ltGray">
              <a:xfrm rot="5400000">
                <a:off x="5097" y="3346"/>
                <a:ext cx="156" cy="157"/>
              </a:xfrm>
              <a:custGeom>
                <a:avLst/>
                <a:gdLst>
                  <a:gd name="T0" fmla="*/ 76 w 43195"/>
                  <a:gd name="T1" fmla="*/ 0 h 43200"/>
                  <a:gd name="T2" fmla="*/ 0 w 43195"/>
                  <a:gd name="T3" fmla="*/ 80 h 43200"/>
                  <a:gd name="T4" fmla="*/ 78 w 43195"/>
                  <a:gd name="T5" fmla="*/ 79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831555" name="Rectangle 67"/>
          <p:cNvSpPr>
            <a:spLocks noGrp="1" noChangeArrowheads="1"/>
          </p:cNvSpPr>
          <p:nvPr>
            <p:ph type="ctrTitle"/>
          </p:nvPr>
        </p:nvSpPr>
        <p:spPr>
          <a:xfrm>
            <a:off x="990600" y="1752600"/>
            <a:ext cx="7772400" cy="1143000"/>
          </a:xfrm>
        </p:spPr>
        <p:txBody>
          <a:bodyPr/>
          <a:lstStyle>
            <a:lvl1pPr>
              <a:defRPr/>
            </a:lvl1pPr>
          </a:lstStyle>
          <a:p>
            <a:pPr lvl="0"/>
            <a:r>
              <a:rPr lang="zh-CN" altLang="en-US" noProof="0" dirty="0" smtClean="0"/>
              <a:t>单击此处编辑母版标题样式</a:t>
            </a:r>
          </a:p>
        </p:txBody>
      </p:sp>
      <p:sp>
        <p:nvSpPr>
          <p:cNvPr id="831556" name="Rectangle 68" descr="Rectangle: Click to edit Master text styles&#10;Second level&#10;Third level&#10;Fourth level&#10;Fifth level"/>
          <p:cNvSpPr>
            <a:spLocks noGrp="1" noChangeArrowheads="1"/>
          </p:cNvSpPr>
          <p:nvPr>
            <p:ph type="subTitle" idx="1"/>
          </p:nvPr>
        </p:nvSpPr>
        <p:spPr>
          <a:xfrm>
            <a:off x="990600" y="3309938"/>
            <a:ext cx="6400800" cy="1752600"/>
          </a:xfrm>
        </p:spPr>
        <p:txBody>
          <a:bodyPr/>
          <a:lstStyle>
            <a:lvl1pPr marL="0" indent="0" algn="ctr">
              <a:buFont typeface="Wingdings" pitchFamily="2" charset="2"/>
              <a:buNone/>
              <a:defRPr/>
            </a:lvl1pPr>
          </a:lstStyle>
          <a:p>
            <a:pPr lvl="0"/>
            <a:r>
              <a:rPr lang="zh-CN" altLang="en-US" noProof="0" smtClean="0"/>
              <a:t>单击此处编辑母版副标题样式</a:t>
            </a:r>
          </a:p>
        </p:txBody>
      </p:sp>
      <p:sp>
        <p:nvSpPr>
          <p:cNvPr id="69" name="Rectangle 69"/>
          <p:cNvSpPr>
            <a:spLocks noGrp="1" noChangeArrowheads="1"/>
          </p:cNvSpPr>
          <p:nvPr>
            <p:ph type="dt" sz="quarter" idx="10"/>
          </p:nvPr>
        </p:nvSpPr>
        <p:spPr/>
        <p:txBody>
          <a:bodyPr/>
          <a:lstStyle>
            <a:lvl1pPr>
              <a:defRPr smtClean="0"/>
            </a:lvl1pPr>
          </a:lstStyle>
          <a:p>
            <a:pPr>
              <a:defRPr/>
            </a:pPr>
            <a:endParaRPr lang="en-US" altLang="zh-CN"/>
          </a:p>
        </p:txBody>
      </p:sp>
      <p:sp>
        <p:nvSpPr>
          <p:cNvPr id="70" name="Rectangle 70"/>
          <p:cNvSpPr>
            <a:spLocks noGrp="1" noChangeArrowheads="1"/>
          </p:cNvSpPr>
          <p:nvPr>
            <p:ph type="ftr" sz="quarter" idx="11"/>
          </p:nvPr>
        </p:nvSpPr>
        <p:spPr>
          <a:xfrm>
            <a:off x="3124200" y="6248400"/>
            <a:ext cx="2895600" cy="457200"/>
          </a:xfrm>
        </p:spPr>
        <p:txBody>
          <a:bodyPr/>
          <a:lstStyle>
            <a:lvl1pPr algn="ctr">
              <a:defRPr smtClean="0"/>
            </a:lvl1pPr>
          </a:lstStyle>
          <a:p>
            <a:pPr>
              <a:defRPr/>
            </a:pPr>
            <a:endParaRPr lang="en-US" altLang="zh-CN"/>
          </a:p>
        </p:txBody>
      </p:sp>
      <p:sp>
        <p:nvSpPr>
          <p:cNvPr id="71" name="Rectangle 71"/>
          <p:cNvSpPr>
            <a:spLocks noGrp="1" noChangeArrowheads="1"/>
          </p:cNvSpPr>
          <p:nvPr>
            <p:ph type="sldNum" sz="quarter" idx="12"/>
          </p:nvPr>
        </p:nvSpPr>
        <p:spPr/>
        <p:txBody>
          <a:bodyPr/>
          <a:lstStyle>
            <a:lvl1pPr>
              <a:defRPr smtClean="0"/>
            </a:lvl1pPr>
          </a:lstStyle>
          <a:p>
            <a:pPr>
              <a:defRPr/>
            </a:pPr>
            <a:fld id="{32E8257D-4324-4B54-84F1-9DF7643E6C79}" type="slidenum">
              <a:rPr lang="en-US" altLang="zh-CN"/>
              <a:pPr>
                <a:defRPr/>
              </a:pPr>
              <a:t>‹#›</a:t>
            </a:fld>
            <a:endParaRPr lang="en-US" altLang="zh-CN"/>
          </a:p>
        </p:txBody>
      </p:sp>
    </p:spTree>
    <p:extLst>
      <p:ext uri="{BB962C8B-B14F-4D97-AF65-F5344CB8AC3E}">
        <p14:creationId xmlns:p14="http://schemas.microsoft.com/office/powerpoint/2010/main" val="1734493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66"/>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7"/>
          <p:cNvSpPr>
            <a:spLocks noGrp="1" noChangeArrowheads="1"/>
          </p:cNvSpPr>
          <p:nvPr>
            <p:ph type="sldNum" sz="quarter" idx="12"/>
          </p:nvPr>
        </p:nvSpPr>
        <p:spPr>
          <a:ln/>
        </p:spPr>
        <p:txBody>
          <a:bodyPr/>
          <a:lstStyle>
            <a:lvl1pPr>
              <a:defRPr/>
            </a:lvl1pPr>
          </a:lstStyle>
          <a:p>
            <a:pPr>
              <a:defRPr/>
            </a:pPr>
            <a:fld id="{A43954A3-4CD6-4380-9755-D58C5B82349D}" type="slidenum">
              <a:rPr lang="en-US" altLang="zh-CN"/>
              <a:pPr>
                <a:defRPr/>
              </a:pPr>
              <a:t>‹#›</a:t>
            </a:fld>
            <a:endParaRPr lang="en-US" altLang="zh-CN"/>
          </a:p>
        </p:txBody>
      </p:sp>
    </p:spTree>
    <p:extLst>
      <p:ext uri="{BB962C8B-B14F-4D97-AF65-F5344CB8AC3E}">
        <p14:creationId xmlns:p14="http://schemas.microsoft.com/office/powerpoint/2010/main" val="1280168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10350" y="304800"/>
            <a:ext cx="2000250" cy="5715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304800"/>
            <a:ext cx="5848350" cy="5715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66"/>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7"/>
          <p:cNvSpPr>
            <a:spLocks noGrp="1" noChangeArrowheads="1"/>
          </p:cNvSpPr>
          <p:nvPr>
            <p:ph type="sldNum" sz="quarter" idx="12"/>
          </p:nvPr>
        </p:nvSpPr>
        <p:spPr>
          <a:ln/>
        </p:spPr>
        <p:txBody>
          <a:bodyPr/>
          <a:lstStyle>
            <a:lvl1pPr>
              <a:defRPr/>
            </a:lvl1pPr>
          </a:lstStyle>
          <a:p>
            <a:pPr>
              <a:defRPr/>
            </a:pPr>
            <a:fld id="{CE851B09-66EC-45E5-AE1C-5A8D55818511}" type="slidenum">
              <a:rPr lang="en-US" altLang="zh-CN"/>
              <a:pPr>
                <a:defRPr/>
              </a:pPr>
              <a:t>‹#›</a:t>
            </a:fld>
            <a:endParaRPr lang="en-US" altLang="zh-CN"/>
          </a:p>
        </p:txBody>
      </p:sp>
    </p:spTree>
    <p:extLst>
      <p:ext uri="{BB962C8B-B14F-4D97-AF65-F5344CB8AC3E}">
        <p14:creationId xmlns:p14="http://schemas.microsoft.com/office/powerpoint/2010/main" val="2519656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146223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66"/>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7"/>
          <p:cNvSpPr>
            <a:spLocks noGrp="1" noChangeArrowheads="1"/>
          </p:cNvSpPr>
          <p:nvPr>
            <p:ph type="sldNum" sz="quarter" idx="12"/>
          </p:nvPr>
        </p:nvSpPr>
        <p:spPr>
          <a:ln/>
        </p:spPr>
        <p:txBody>
          <a:bodyPr/>
          <a:lstStyle>
            <a:lvl1pPr>
              <a:defRPr/>
            </a:lvl1pPr>
          </a:lstStyle>
          <a:p>
            <a:pPr>
              <a:defRPr/>
            </a:pPr>
            <a:fld id="{BC8E908A-4C76-459A-A336-37A616541AF1}" type="slidenum">
              <a:rPr lang="en-US" altLang="zh-CN"/>
              <a:pPr>
                <a:defRPr/>
              </a:pPr>
              <a:t>‹#›</a:t>
            </a:fld>
            <a:endParaRPr lang="en-US" altLang="zh-CN"/>
          </a:p>
        </p:txBody>
      </p:sp>
    </p:spTree>
    <p:extLst>
      <p:ext uri="{BB962C8B-B14F-4D97-AF65-F5344CB8AC3E}">
        <p14:creationId xmlns:p14="http://schemas.microsoft.com/office/powerpoint/2010/main" val="4066927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006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051311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8" name="Rectangle 66"/>
          <p:cNvSpPr>
            <a:spLocks noGrp="1" noChangeArrowheads="1"/>
          </p:cNvSpPr>
          <p:nvPr>
            <p:ph type="ftr" sz="quarter" idx="11"/>
          </p:nvPr>
        </p:nvSpPr>
        <p:spPr>
          <a:ln/>
        </p:spPr>
        <p:txBody>
          <a:bodyPr/>
          <a:lstStyle>
            <a:lvl1pPr>
              <a:defRPr/>
            </a:lvl1pPr>
          </a:lstStyle>
          <a:p>
            <a:pPr>
              <a:defRPr/>
            </a:pPr>
            <a:endParaRPr lang="en-US" altLang="zh-CN" dirty="0"/>
          </a:p>
        </p:txBody>
      </p:sp>
      <p:sp>
        <p:nvSpPr>
          <p:cNvPr id="9" name="Rectangle 67"/>
          <p:cNvSpPr>
            <a:spLocks noGrp="1" noChangeArrowheads="1"/>
          </p:cNvSpPr>
          <p:nvPr>
            <p:ph type="sldNum" sz="quarter" idx="12"/>
          </p:nvPr>
        </p:nvSpPr>
        <p:spPr>
          <a:ln/>
        </p:spPr>
        <p:txBody>
          <a:bodyPr/>
          <a:lstStyle>
            <a:lvl1pPr>
              <a:defRPr/>
            </a:lvl1pPr>
          </a:lstStyle>
          <a:p>
            <a:pPr>
              <a:defRPr/>
            </a:pPr>
            <a:fld id="{B51F5805-154D-4E02-8BA6-8EF81656EB53}" type="slidenum">
              <a:rPr lang="en-US" altLang="zh-CN"/>
              <a:pPr>
                <a:defRPr/>
              </a:pPr>
              <a:t>‹#›</a:t>
            </a:fld>
            <a:endParaRPr lang="en-US" altLang="zh-CN"/>
          </a:p>
        </p:txBody>
      </p:sp>
    </p:spTree>
    <p:extLst>
      <p:ext uri="{BB962C8B-B14F-4D97-AF65-F5344CB8AC3E}">
        <p14:creationId xmlns:p14="http://schemas.microsoft.com/office/powerpoint/2010/main" val="116327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582238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3" name="Rectangle 66"/>
          <p:cNvSpPr>
            <a:spLocks noGrp="1" noChangeArrowheads="1"/>
          </p:cNvSpPr>
          <p:nvPr>
            <p:ph type="ftr" sz="quarter" idx="11"/>
          </p:nvPr>
        </p:nvSpPr>
        <p:spPr>
          <a:ln/>
        </p:spPr>
        <p:txBody>
          <a:bodyPr/>
          <a:lstStyle>
            <a:lvl1pPr>
              <a:defRPr/>
            </a:lvl1pPr>
          </a:lstStyle>
          <a:p>
            <a:pPr>
              <a:defRPr/>
            </a:pPr>
            <a:endParaRPr lang="en-US" altLang="zh-CN" dirty="0"/>
          </a:p>
        </p:txBody>
      </p:sp>
      <p:sp>
        <p:nvSpPr>
          <p:cNvPr id="4" name="Rectangle 67"/>
          <p:cNvSpPr>
            <a:spLocks noGrp="1" noChangeArrowheads="1"/>
          </p:cNvSpPr>
          <p:nvPr>
            <p:ph type="sldNum" sz="quarter" idx="12"/>
          </p:nvPr>
        </p:nvSpPr>
        <p:spPr>
          <a:ln/>
        </p:spPr>
        <p:txBody>
          <a:bodyPr/>
          <a:lstStyle>
            <a:lvl1pPr>
              <a:defRPr/>
            </a:lvl1pPr>
          </a:lstStyle>
          <a:p>
            <a:pPr>
              <a:defRPr/>
            </a:pPr>
            <a:fld id="{3F4D377F-8464-43C9-A800-6DC803F35E61}" type="slidenum">
              <a:rPr lang="en-US" altLang="zh-CN"/>
              <a:pPr>
                <a:defRPr/>
              </a:pPr>
              <a:t>‹#›</a:t>
            </a:fld>
            <a:endParaRPr lang="en-US" altLang="zh-CN"/>
          </a:p>
        </p:txBody>
      </p:sp>
    </p:spTree>
    <p:extLst>
      <p:ext uri="{BB962C8B-B14F-4D97-AF65-F5344CB8AC3E}">
        <p14:creationId xmlns:p14="http://schemas.microsoft.com/office/powerpoint/2010/main" val="3089276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66"/>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67"/>
          <p:cNvSpPr>
            <a:spLocks noGrp="1" noChangeArrowheads="1"/>
          </p:cNvSpPr>
          <p:nvPr>
            <p:ph type="sldNum" sz="quarter" idx="12"/>
          </p:nvPr>
        </p:nvSpPr>
        <p:spPr>
          <a:ln/>
        </p:spPr>
        <p:txBody>
          <a:bodyPr/>
          <a:lstStyle>
            <a:lvl1pPr>
              <a:defRPr/>
            </a:lvl1pPr>
          </a:lstStyle>
          <a:p>
            <a:pPr>
              <a:defRPr/>
            </a:pPr>
            <a:fld id="{1BEB7E49-A5DE-4565-B108-DFEFBDF55E01}" type="slidenum">
              <a:rPr lang="en-US" altLang="zh-CN"/>
              <a:pPr>
                <a:defRPr/>
              </a:pPr>
              <a:t>‹#›</a:t>
            </a:fld>
            <a:endParaRPr lang="en-US" altLang="zh-CN"/>
          </a:p>
        </p:txBody>
      </p:sp>
    </p:spTree>
    <p:extLst>
      <p:ext uri="{BB962C8B-B14F-4D97-AF65-F5344CB8AC3E}">
        <p14:creationId xmlns:p14="http://schemas.microsoft.com/office/powerpoint/2010/main" val="3272305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66"/>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67"/>
          <p:cNvSpPr>
            <a:spLocks noGrp="1" noChangeArrowheads="1"/>
          </p:cNvSpPr>
          <p:nvPr>
            <p:ph type="sldNum" sz="quarter" idx="12"/>
          </p:nvPr>
        </p:nvSpPr>
        <p:spPr>
          <a:ln/>
        </p:spPr>
        <p:txBody>
          <a:bodyPr/>
          <a:lstStyle>
            <a:lvl1pPr>
              <a:defRPr/>
            </a:lvl1pPr>
          </a:lstStyle>
          <a:p>
            <a:pPr>
              <a:defRPr/>
            </a:pPr>
            <a:fld id="{D759E671-B5A5-44DF-9119-2707DFA0BA48}" type="slidenum">
              <a:rPr lang="en-US" altLang="zh-CN"/>
              <a:pPr>
                <a:defRPr/>
              </a:pPr>
              <a:t>‹#›</a:t>
            </a:fld>
            <a:endParaRPr lang="en-US" altLang="zh-CN"/>
          </a:p>
        </p:txBody>
      </p:sp>
    </p:spTree>
    <p:extLst>
      <p:ext uri="{BB962C8B-B14F-4D97-AF65-F5344CB8AC3E}">
        <p14:creationId xmlns:p14="http://schemas.microsoft.com/office/powerpoint/2010/main" val="1906718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9144000" cy="6858000"/>
            <a:chOff x="0" y="0"/>
            <a:chExt cx="5760" cy="4320"/>
          </a:xfrm>
        </p:grpSpPr>
        <p:grpSp>
          <p:nvGrpSpPr>
            <p:cNvPr id="1032" name="Group 3"/>
            <p:cNvGrpSpPr>
              <a:grpSpLocks/>
            </p:cNvGrpSpPr>
            <p:nvPr/>
          </p:nvGrpSpPr>
          <p:grpSpPr bwMode="auto">
            <a:xfrm>
              <a:off x="0" y="0"/>
              <a:ext cx="5760" cy="4320"/>
              <a:chOff x="0" y="0"/>
              <a:chExt cx="5760" cy="4320"/>
            </a:xfrm>
          </p:grpSpPr>
          <p:grpSp>
            <p:nvGrpSpPr>
              <p:cNvPr id="1039" name="Group 4"/>
              <p:cNvGrpSpPr>
                <a:grpSpLocks/>
              </p:cNvGrpSpPr>
              <p:nvPr/>
            </p:nvGrpSpPr>
            <p:grpSpPr bwMode="auto">
              <a:xfrm>
                <a:off x="0" y="192"/>
                <a:ext cx="5760" cy="4032"/>
                <a:chOff x="0" y="192"/>
                <a:chExt cx="5760" cy="4032"/>
              </a:xfrm>
            </p:grpSpPr>
            <p:sp>
              <p:nvSpPr>
                <p:cNvPr id="1070" name="Line 5"/>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1" name="Line 6"/>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2" name="Line 7"/>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3" name="Line 8"/>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4" name="Line 9"/>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 name="Line 10"/>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6" name="Line 11"/>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7" name="Line 12"/>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8" name="Line 13"/>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9" name="Line 14"/>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0" name="Line 15"/>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1" name="Line 16"/>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2" name="Line 17"/>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3" name="Line 18"/>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4" name="Line 19"/>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5" name="Line 20"/>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6" name="Line 21"/>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Line 22"/>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8" name="Line 23"/>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9" name="Line 24"/>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0" name="Line 25"/>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1" name="Line 26"/>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0" name="Group 27"/>
              <p:cNvGrpSpPr>
                <a:grpSpLocks/>
              </p:cNvGrpSpPr>
              <p:nvPr/>
            </p:nvGrpSpPr>
            <p:grpSpPr bwMode="auto">
              <a:xfrm>
                <a:off x="192" y="0"/>
                <a:ext cx="5376" cy="4320"/>
                <a:chOff x="192" y="0"/>
                <a:chExt cx="5376" cy="4320"/>
              </a:xfrm>
            </p:grpSpPr>
            <p:sp>
              <p:nvSpPr>
                <p:cNvPr id="1041"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9"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0"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3"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6"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7"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8"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9"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0"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1"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2"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3"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4"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7"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8"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9"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033" name="Rectangle 57" descr="60%"/>
            <p:cNvSpPr>
              <a:spLocks noChangeArrowheads="1"/>
            </p:cNvSpPr>
            <p:nvPr/>
          </p:nvSpPr>
          <p:spPr bwMode="ltGray">
            <a:xfrm>
              <a:off x="2112" y="0"/>
              <a:ext cx="3648" cy="96"/>
            </a:xfrm>
            <a:prstGeom prst="rect">
              <a:avLst/>
            </a:prstGeom>
            <a:pattFill prst="pct60">
              <a:fgClr>
                <a:schemeClr val="folHlink"/>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58"/>
            <p:cNvSpPr>
              <a:spLocks noChangeShapeType="1"/>
            </p:cNvSpPr>
            <p:nvPr/>
          </p:nvSpPr>
          <p:spPr bwMode="ltGray">
            <a:xfrm>
              <a:off x="5568" y="0"/>
              <a:ext cx="0" cy="1488"/>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59"/>
            <p:cNvGrpSpPr>
              <a:grpSpLocks/>
            </p:cNvGrpSpPr>
            <p:nvPr/>
          </p:nvGrpSpPr>
          <p:grpSpPr bwMode="auto">
            <a:xfrm>
              <a:off x="261" y="892"/>
              <a:ext cx="1124" cy="1464"/>
              <a:chOff x="96" y="916"/>
              <a:chExt cx="2208" cy="2876"/>
            </a:xfrm>
          </p:grpSpPr>
          <p:sp>
            <p:nvSpPr>
              <p:cNvPr id="1036" name="Line 60"/>
              <p:cNvSpPr>
                <a:spLocks noChangeShapeType="1"/>
              </p:cNvSpPr>
              <p:nvPr/>
            </p:nvSpPr>
            <p:spPr bwMode="ltGray">
              <a:xfrm flipH="1">
                <a:off x="96" y="1037"/>
                <a:ext cx="2208" cy="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Line 61"/>
              <p:cNvSpPr>
                <a:spLocks noChangeShapeType="1"/>
              </p:cNvSpPr>
              <p:nvPr/>
            </p:nvSpPr>
            <p:spPr bwMode="ltGray">
              <a:xfrm>
                <a:off x="336" y="920"/>
                <a:ext cx="0" cy="2872"/>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Arc 62"/>
              <p:cNvSpPr>
                <a:spLocks/>
              </p:cNvSpPr>
              <p:nvPr/>
            </p:nvSpPr>
            <p:spPr bwMode="ltGray">
              <a:xfrm flipH="1">
                <a:off x="217" y="916"/>
                <a:ext cx="239" cy="239"/>
              </a:xfrm>
              <a:custGeom>
                <a:avLst/>
                <a:gdLst>
                  <a:gd name="T0" fmla="*/ 117 w 43195"/>
                  <a:gd name="T1" fmla="*/ 0 h 43200"/>
                  <a:gd name="T2" fmla="*/ 0 w 43195"/>
                  <a:gd name="T3" fmla="*/ 122 h 43200"/>
                  <a:gd name="T4" fmla="*/ 119 w 43195"/>
                  <a:gd name="T5" fmla="*/ 120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027" name="Rectangle 63"/>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28" name="Rectangle 64" descr="Rectangle: Click to edit Master text styles&#10;Second level&#10;Third level&#10;Fourth level&#10;Fifth level"/>
          <p:cNvSpPr>
            <a:spLocks noGrp="1" noChangeArrowheads="1"/>
          </p:cNvSpPr>
          <p:nvPr>
            <p:ph type="body" idx="1"/>
          </p:nvPr>
        </p:nvSpPr>
        <p:spPr bwMode="auto">
          <a:xfrm>
            <a:off x="838200" y="19050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830529" name="Rectangle 65"/>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smtClean="0">
                <a:latin typeface="+mn-lt"/>
              </a:defRPr>
            </a:lvl1pPr>
          </a:lstStyle>
          <a:p>
            <a:pPr>
              <a:defRPr/>
            </a:pPr>
            <a:endParaRPr lang="zh-CN" altLang="zh-CN"/>
          </a:p>
        </p:txBody>
      </p:sp>
      <p:sp>
        <p:nvSpPr>
          <p:cNvPr id="830530" name="Rectangle 66"/>
          <p:cNvSpPr>
            <a:spLocks noGrp="1" noChangeArrowheads="1"/>
          </p:cNvSpPr>
          <p:nvPr>
            <p:ph type="ftr" sz="quarter" idx="3"/>
          </p:nvPr>
        </p:nvSpPr>
        <p:spPr bwMode="auto">
          <a:xfrm>
            <a:off x="3124200" y="6248400"/>
            <a:ext cx="53355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dirty="0" smtClean="0">
                <a:latin typeface="+mn-lt"/>
              </a:defRPr>
            </a:lvl1pPr>
          </a:lstStyle>
          <a:p>
            <a:pPr>
              <a:defRPr/>
            </a:pPr>
            <a:endParaRPr lang="en-US" altLang="zh-CN" dirty="0"/>
          </a:p>
        </p:txBody>
      </p:sp>
      <p:sp>
        <p:nvSpPr>
          <p:cNvPr id="830531" name="Rectangle 67"/>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smtClean="0">
                <a:latin typeface="+mn-lt"/>
              </a:defRPr>
            </a:lvl1pPr>
          </a:lstStyle>
          <a:p>
            <a:pPr>
              <a:defRPr/>
            </a:pPr>
            <a:fld id="{A9383992-8E9F-402F-903C-68A540BFA1F5}" type="slidenum">
              <a:rPr lang="en-US" altLang="zh-CN"/>
              <a:pPr>
                <a:defRPr/>
              </a:pPr>
              <a:t>‹#›</a:t>
            </a:fld>
            <a:endParaRPr lang="en-US" altLang="zh-CN"/>
          </a:p>
        </p:txBody>
      </p:sp>
      <p:sp>
        <p:nvSpPr>
          <p:cNvPr id="68" name="页脚占位符 3"/>
          <p:cNvSpPr txBox="1">
            <a:spLocks/>
          </p:cNvSpPr>
          <p:nvPr userDrawn="1"/>
        </p:nvSpPr>
        <p:spPr bwMode="auto">
          <a:xfrm>
            <a:off x="3124200" y="6248400"/>
            <a:ext cx="526422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zh-CN"/>
            </a:defPPr>
            <a:lvl1pPr algn="r" rtl="0" eaLnBrk="1" fontAlgn="base" hangingPunct="1">
              <a:spcBef>
                <a:spcPct val="0"/>
              </a:spcBef>
              <a:spcAft>
                <a:spcPct val="0"/>
              </a:spcAft>
              <a:defRPr sz="1400" kern="1200" dirty="0" smtClean="0">
                <a:solidFill>
                  <a:schemeClr val="tx1"/>
                </a:solidFill>
                <a:latin typeface="+mn-lt"/>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r>
              <a:rPr lang="zh-CN" altLang="en-US" dirty="0" smtClean="0"/>
              <a:t>复旦大学软件学院</a:t>
            </a:r>
            <a:r>
              <a:rPr lang="en-US" altLang="zh-CN" dirty="0" smtClean="0"/>
              <a:t>2019</a:t>
            </a:r>
            <a:r>
              <a:rPr lang="zh-CN" altLang="en-US" dirty="0" smtClean="0"/>
              <a:t>春 </a:t>
            </a:r>
            <a:r>
              <a:rPr lang="en-US" altLang="zh-CN" dirty="0" smtClean="0"/>
              <a:t>Introduction to Web Application</a:t>
            </a:r>
            <a:endParaRPr lang="en-US" altLang="zh-CN" dirty="0"/>
          </a:p>
        </p:txBody>
      </p:sp>
    </p:spTree>
  </p:cSld>
  <p:clrMap bg1="lt1" tx1="dk1" bg2="lt2" tx2="dk2" accent1="accent1" accent2="accent2" accent3="accent3" accent4="accent4" accent5="accent5" accent6="accent6" hlink="hlink" folHlink="folHlink"/>
  <p:sldLayoutIdLst>
    <p:sldLayoutId id="2147483692"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timing>
    <p:tnLst>
      <p:par>
        <p:cTn id="1" dur="indefinite" restart="never" nodeType="tmRoot"/>
      </p:par>
    </p:tnLst>
  </p:timing>
  <p:hf sldNum="0" hdr="0" dt="0"/>
  <p:txStyles>
    <p:titleStyle>
      <a:lvl1pPr algn="l" rtl="0" eaLnBrk="0" fontAlgn="base" hangingPunct="0">
        <a:spcBef>
          <a:spcPct val="0"/>
        </a:spcBef>
        <a:spcAft>
          <a:spcPct val="0"/>
        </a:spcAft>
        <a:defRPr kumimoji="1" sz="4400">
          <a:solidFill>
            <a:schemeClr val="tx1"/>
          </a:solidFill>
          <a:latin typeface="+mj-lt"/>
          <a:ea typeface="+mj-ea"/>
          <a:cs typeface="+mj-cs"/>
        </a:defRPr>
      </a:lvl1pPr>
      <a:lvl2pPr algn="l" rtl="0" eaLnBrk="0" fontAlgn="base" hangingPunct="0">
        <a:spcBef>
          <a:spcPct val="0"/>
        </a:spcBef>
        <a:spcAft>
          <a:spcPct val="0"/>
        </a:spcAft>
        <a:defRPr kumimoji="1" sz="4400">
          <a:solidFill>
            <a:schemeClr val="tx1"/>
          </a:solidFill>
          <a:latin typeface="Arial" charset="0"/>
          <a:ea typeface="宋体" pitchFamily="2" charset="-122"/>
        </a:defRPr>
      </a:lvl2pPr>
      <a:lvl3pPr algn="l" rtl="0" eaLnBrk="0" fontAlgn="base" hangingPunct="0">
        <a:spcBef>
          <a:spcPct val="0"/>
        </a:spcBef>
        <a:spcAft>
          <a:spcPct val="0"/>
        </a:spcAft>
        <a:defRPr kumimoji="1" sz="4400">
          <a:solidFill>
            <a:schemeClr val="tx1"/>
          </a:solidFill>
          <a:latin typeface="Arial" charset="0"/>
          <a:ea typeface="宋体" pitchFamily="2" charset="-122"/>
        </a:defRPr>
      </a:lvl3pPr>
      <a:lvl4pPr algn="l" rtl="0" eaLnBrk="0" fontAlgn="base" hangingPunct="0">
        <a:spcBef>
          <a:spcPct val="0"/>
        </a:spcBef>
        <a:spcAft>
          <a:spcPct val="0"/>
        </a:spcAft>
        <a:defRPr kumimoji="1" sz="4400">
          <a:solidFill>
            <a:schemeClr val="tx1"/>
          </a:solidFill>
          <a:latin typeface="Arial" charset="0"/>
          <a:ea typeface="宋体" pitchFamily="2" charset="-122"/>
        </a:defRPr>
      </a:lvl4pPr>
      <a:lvl5pPr algn="l" rtl="0" eaLnBrk="0" fontAlgn="base" hangingPunct="0">
        <a:spcBef>
          <a:spcPct val="0"/>
        </a:spcBef>
        <a:spcAft>
          <a:spcPct val="0"/>
        </a:spcAft>
        <a:defRPr kumimoji="1" sz="4400">
          <a:solidFill>
            <a:schemeClr val="tx1"/>
          </a:solidFill>
          <a:latin typeface="Arial" charset="0"/>
          <a:ea typeface="宋体" pitchFamily="2" charset="-122"/>
        </a:defRPr>
      </a:lvl5pPr>
      <a:lvl6pPr marL="457200" algn="l" rtl="0" fontAlgn="base">
        <a:spcBef>
          <a:spcPct val="0"/>
        </a:spcBef>
        <a:spcAft>
          <a:spcPct val="0"/>
        </a:spcAft>
        <a:defRPr kumimoji="1" sz="4400">
          <a:solidFill>
            <a:schemeClr val="tx1"/>
          </a:solidFill>
          <a:latin typeface="Arial" charset="0"/>
          <a:ea typeface="宋体" pitchFamily="2" charset="-122"/>
        </a:defRPr>
      </a:lvl6pPr>
      <a:lvl7pPr marL="914400" algn="l" rtl="0" fontAlgn="base">
        <a:spcBef>
          <a:spcPct val="0"/>
        </a:spcBef>
        <a:spcAft>
          <a:spcPct val="0"/>
        </a:spcAft>
        <a:defRPr kumimoji="1" sz="4400">
          <a:solidFill>
            <a:schemeClr val="tx1"/>
          </a:solidFill>
          <a:latin typeface="Arial" charset="0"/>
          <a:ea typeface="宋体" pitchFamily="2" charset="-122"/>
        </a:defRPr>
      </a:lvl7pPr>
      <a:lvl8pPr marL="1371600" algn="l" rtl="0" fontAlgn="base">
        <a:spcBef>
          <a:spcPct val="0"/>
        </a:spcBef>
        <a:spcAft>
          <a:spcPct val="0"/>
        </a:spcAft>
        <a:defRPr kumimoji="1" sz="4400">
          <a:solidFill>
            <a:schemeClr val="tx1"/>
          </a:solidFill>
          <a:latin typeface="Arial" charset="0"/>
          <a:ea typeface="宋体" pitchFamily="2" charset="-122"/>
        </a:defRPr>
      </a:lvl8pPr>
      <a:lvl9pPr marL="1828800" algn="l" rtl="0" fontAlgn="base">
        <a:spcBef>
          <a:spcPct val="0"/>
        </a:spcBef>
        <a:spcAft>
          <a:spcPct val="0"/>
        </a:spcAft>
        <a:defRPr kumimoji="1" sz="4400">
          <a:solidFill>
            <a:schemeClr val="tx1"/>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tx1"/>
        </a:buClr>
        <a:buSzPct val="95000"/>
        <a:buFont typeface="Wingdings" pitchFamily="2" charset="2"/>
        <a:buChar char="Ø"/>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90000"/>
        <a:buFont typeface="Wingdings" pitchFamily="2" charset="2"/>
        <a:buChar char="v"/>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tx1"/>
        </a:buClr>
        <a:buSzPct val="95000"/>
        <a:buFont typeface="Wingdings" pitchFamily="2" charset="2"/>
        <a:buChar char="w"/>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tx1"/>
        </a:buClr>
        <a:buSzPct val="6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hyperlink" Target="lec05_sample11_object9.php"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hyperlink" Target="lec05_sample11_object9.php"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hyperlink" Target="lec05_sample12_echo.php" TargetMode="Externa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hyperlink" Target="lec05_sample13_printf.php"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hyperlink" Target="lec05_sample14_printr.php" TargetMode="Externa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hyperlink" Target="lec05_sample15_contenttype.php"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hyperlink" Target="lec05_sample16_redirect.php" TargetMode="External"/></Relationships>
</file>

<file path=ppt/slides/_rels/slide115.xml.rels><?xml version="1.0" encoding="UTF-8" standalone="yes"?>
<Relationships xmlns="http://schemas.openxmlformats.org/package/2006/relationships"><Relationship Id="rId3" Type="http://schemas.openxmlformats.org/officeDocument/2006/relationships/hyperlink" Target="lec05_sample17_GLOBAL.php"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lec05_sample18_SERVER.php"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hyperlink" Target="lec05_sample19_form2.php" TargetMode="External"/><Relationship Id="rId2" Type="http://schemas.openxmlformats.org/officeDocument/2006/relationships/hyperlink" Target="lec05_sample19_form1.php"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hyperlink" Target="lec05_sample19_form3.php" TargetMode="Externa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hyperlink" Target="lec05_sample20_qstr.php" TargetMode="Externa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hyperlink" Target="lec05_sample21_Cookie2.php" TargetMode="External"/><Relationship Id="rId2" Type="http://schemas.openxmlformats.org/officeDocument/2006/relationships/hyperlink" Target="lec05_sample21_Cookie1.php" TargetMode="Externa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hyperlink" Target="lec05_sample22_Serialization.php" TargetMode="Externa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png"/></Relationships>
</file>

<file path=ppt/slides/_rels/slide1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hyperlink" Target="lec05_sample23_Session.php" TargetMode="Externa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hyperlink" Target="lec05_sample24_webstorage.htm" TargetMode="Externa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hyperlink" Target="lec05_sample25_PDO.php" TargetMode="Externa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hyperlink" Target="lec05_sample27_Page.php" TargetMode="External"/><Relationship Id="rId2" Type="http://schemas.openxmlformats.org/officeDocument/2006/relationships/hyperlink" Target="lec05_sample26_MySQLi.php"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3" Type="http://schemas.openxmlformats.org/officeDocument/2006/relationships/hyperlink" Target="http://windows.php.net/" TargetMode="External"/><Relationship Id="rId2" Type="http://schemas.openxmlformats.org/officeDocument/2006/relationships/hyperlink" Target="http://php.net/" TargetMode="External"/><Relationship Id="rId1" Type="http://schemas.openxmlformats.org/officeDocument/2006/relationships/slideLayout" Target="../slideLayouts/slideLayout2.xml"/><Relationship Id="rId5" Type="http://schemas.openxmlformats.org/officeDocument/2006/relationships/hyperlink" Target="http://www.w3.org/TR/2016/REC-webstorage-20160419/" TargetMode="External"/><Relationship Id="rId4" Type="http://schemas.openxmlformats.org/officeDocument/2006/relationships/hyperlink" Target="http://www.oracle.com/us/products/mysql/overview/index.html" TargetMode="External"/></Relationships>
</file>

<file path=ppt/slides/_rels/slide213.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81.jpg"/><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lec05_sample01_hello.php"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lec05_sample02_require.php"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lec05_sample03_casesensitive.php"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lec05_sample04_string1.php"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2.xml.rels><?xml version="1.0" encoding="UTF-8" standalone="yes"?>
<Relationships xmlns="http://schemas.openxmlformats.org/package/2006/relationships"><Relationship Id="rId2" Type="http://schemas.openxmlformats.org/officeDocument/2006/relationships/hyperlink" Target="lec05_sample04_string2.php"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lec05_sample05_type.php"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lec05_sample06_variable.php"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lec05_sample07_constant.php"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hyperlink" Target="lec05_sample08_statement.php"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lec05_sample09_array1.php"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lec05_sample09_array2.php"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hyperlink" Target="lec05_sample09_array3.php"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lec05_sample10_function1.php"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lec05_sample10_function2.php" TargetMode="External"/></Relationships>
</file>

<file path=ppt/slides/_rels/slide83.xml.rels><?xml version="1.0" encoding="UTF-8" standalone="yes"?>
<Relationships xmlns="http://schemas.openxmlformats.org/package/2006/relationships"><Relationship Id="rId2" Type="http://schemas.openxmlformats.org/officeDocument/2006/relationships/hyperlink" Target="lec05_sample10_function3.php"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lec05_sample10_function4.php"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lec05_sample10_function5.php" TargetMode="External"/></Relationships>
</file>

<file path=ppt/slides/_rels/slide85.xml.rels><?xml version="1.0" encoding="UTF-8" standalone="yes"?>
<Relationships xmlns="http://schemas.openxmlformats.org/package/2006/relationships"><Relationship Id="rId3" Type="http://schemas.openxmlformats.org/officeDocument/2006/relationships/hyperlink" Target="lec05_sample10_function6.php"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lec05_sample10_function7.php" TargetMode="External"/></Relationships>
</file>

<file path=ppt/slides/_rels/slide86.xml.rels><?xml version="1.0" encoding="UTF-8" standalone="yes"?>
<Relationships xmlns="http://schemas.openxmlformats.org/package/2006/relationships"><Relationship Id="rId3" Type="http://schemas.openxmlformats.org/officeDocument/2006/relationships/hyperlink" Target="lec05_sample10_function8.php"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lec05_sample10_function9.php" TargetMode="External"/></Relationships>
</file>

<file path=ppt/slides/_rels/slide8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hyperlink" Target="lec05_sample10_function10.php"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lec05_sample11_object2.php" TargetMode="External"/><Relationship Id="rId2" Type="http://schemas.openxmlformats.org/officeDocument/2006/relationships/hyperlink" Target="lec05_sample11_object1.php"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hyperlink" Target="lec05_sample11_object3.php"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hyperlink" Target="lec05_sample11_object4.php"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lec05_sample11_object5.php"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lec05_sample11_object6.php"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hyperlink" Target="lec05_sample11_object7.php"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hyperlink" Target="lec05_sample11_object8.php"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755576" y="1752600"/>
            <a:ext cx="8064896" cy="1143000"/>
          </a:xfrm>
        </p:spPr>
        <p:txBody>
          <a:bodyPr/>
          <a:lstStyle/>
          <a:p>
            <a:pPr eaLnBrk="1" hangingPunct="1"/>
            <a:r>
              <a:rPr lang="en-US" altLang="zh-CN" sz="4000" dirty="0"/>
              <a:t>Introduction to Web Application</a:t>
            </a:r>
            <a:endParaRPr lang="en-US" altLang="zh-CN" sz="4000" dirty="0" smtClean="0"/>
          </a:p>
        </p:txBody>
      </p:sp>
      <p:sp>
        <p:nvSpPr>
          <p:cNvPr id="3075" name="Rectangle 3" descr="Rectangle: Click to edit Master text styles&#10;Second level&#10;Third level&#10;Fourth level&#10;Fifth level"/>
          <p:cNvSpPr>
            <a:spLocks noGrp="1" noChangeArrowheads="1"/>
          </p:cNvSpPr>
          <p:nvPr>
            <p:ph type="subTitle" idx="1"/>
          </p:nvPr>
        </p:nvSpPr>
        <p:spPr/>
        <p:txBody>
          <a:bodyPr/>
          <a:lstStyle/>
          <a:p>
            <a:pPr eaLnBrk="1" hangingPunct="1"/>
            <a:endParaRPr lang="en-US" altLang="zh-CN" dirty="0" smtClean="0"/>
          </a:p>
          <a:p>
            <a:pPr eaLnBrk="1" hangingPunct="1"/>
            <a:r>
              <a:rPr lang="zh-CN" altLang="en-US" sz="3600" dirty="0" smtClean="0">
                <a:ea typeface="华文行楷" pitchFamily="2" charset="-122"/>
              </a:rPr>
              <a:t>复旦大学软件学院</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0114" name="Rectangle 2"/>
          <p:cNvSpPr>
            <a:spLocks noGrp="1" noChangeArrowheads="1"/>
          </p:cNvSpPr>
          <p:nvPr>
            <p:ph type="title"/>
          </p:nvPr>
        </p:nvSpPr>
        <p:spPr/>
        <p:txBody>
          <a:bodyPr/>
          <a:lstStyle/>
          <a:p>
            <a:r>
              <a:rPr lang="zh-CN" altLang="en-US" dirty="0"/>
              <a:t>访问</a:t>
            </a:r>
            <a:r>
              <a:rPr lang="zh-CN" altLang="en-US" dirty="0" smtClean="0"/>
              <a:t>控制</a:t>
            </a:r>
            <a:r>
              <a:rPr lang="en-US" altLang="zh-CN" dirty="0" smtClean="0"/>
              <a:t>*</a:t>
            </a:r>
            <a:endParaRPr lang="zh-CN" altLang="en-US" dirty="0"/>
          </a:p>
        </p:txBody>
      </p:sp>
      <p:sp>
        <p:nvSpPr>
          <p:cNvPr id="1370115"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smtClean="0"/>
              <a:t>验证</a:t>
            </a:r>
            <a:r>
              <a:rPr lang="en-US" altLang="zh-CN" dirty="0" smtClean="0"/>
              <a:t> </a:t>
            </a:r>
            <a:endParaRPr lang="en-US" altLang="zh-CN" dirty="0"/>
          </a:p>
          <a:p>
            <a:pPr lvl="1"/>
            <a:r>
              <a:rPr lang="zh-CN" altLang="en-US" dirty="0"/>
              <a:t>标识了发出初始请求的用户</a:t>
            </a:r>
          </a:p>
          <a:p>
            <a:pPr lvl="1"/>
            <a:r>
              <a:rPr lang="zh-CN" altLang="en-US" dirty="0"/>
              <a:t>不存在连续会话</a:t>
            </a:r>
          </a:p>
          <a:p>
            <a:pPr lvl="1"/>
            <a:r>
              <a:rPr lang="zh-CN" altLang="en-US" dirty="0"/>
              <a:t>验证</a:t>
            </a:r>
            <a:r>
              <a:rPr lang="zh-CN" altLang="en-US" dirty="0" smtClean="0"/>
              <a:t>方法</a:t>
            </a:r>
            <a:r>
              <a:rPr lang="en-US" altLang="zh-CN" dirty="0" smtClean="0"/>
              <a:t> </a:t>
            </a:r>
            <a:endParaRPr lang="en-US" altLang="zh-CN" dirty="0"/>
          </a:p>
          <a:p>
            <a:pPr lvl="2"/>
            <a:r>
              <a:rPr lang="zh-CN" altLang="en-US" dirty="0"/>
              <a:t>用户输入</a:t>
            </a:r>
          </a:p>
          <a:p>
            <a:pPr lvl="2"/>
            <a:r>
              <a:rPr lang="zh-CN" altLang="en-US" dirty="0"/>
              <a:t>客户机保存</a:t>
            </a:r>
          </a:p>
          <a:p>
            <a:pPr lvl="2"/>
            <a:r>
              <a:rPr lang="zh-CN" altLang="en-US" dirty="0"/>
              <a:t>伪服务器保存</a:t>
            </a:r>
          </a:p>
          <a:p>
            <a:pPr lvl="1"/>
            <a:r>
              <a:rPr lang="zh-CN" altLang="en-US" dirty="0"/>
              <a:t>服务器可选验证方法</a:t>
            </a:r>
          </a:p>
          <a:p>
            <a:pPr lvl="2"/>
            <a:r>
              <a:rPr lang="zh-CN" altLang="en-US" dirty="0"/>
              <a:t>基本</a:t>
            </a:r>
          </a:p>
          <a:p>
            <a:pPr lvl="2"/>
            <a:r>
              <a:rPr lang="zh-CN" altLang="en-US" dirty="0"/>
              <a:t>摘要</a:t>
            </a:r>
          </a:p>
        </p:txBody>
      </p:sp>
    </p:spTree>
    <p:extLst>
      <p:ext uri="{BB962C8B-B14F-4D97-AF65-F5344CB8AC3E}">
        <p14:creationId xmlns:p14="http://schemas.microsoft.com/office/powerpoint/2010/main" val="89094424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多态</a:t>
            </a:r>
            <a:endParaRPr lang="zh-CN" altLang="en-US" dirty="0"/>
          </a:p>
        </p:txBody>
      </p:sp>
      <p:sp>
        <p:nvSpPr>
          <p:cNvPr id="3" name="内容占位符 2"/>
          <p:cNvSpPr>
            <a:spLocks noGrp="1"/>
          </p:cNvSpPr>
          <p:nvPr>
            <p:ph idx="1"/>
          </p:nvPr>
        </p:nvSpPr>
        <p:spPr/>
        <p:txBody>
          <a:bodyPr/>
          <a:lstStyle/>
          <a:p>
            <a:r>
              <a:rPr lang="zh-CN" altLang="en-US" dirty="0" smtClean="0"/>
              <a:t>多态一般可以分为重载（</a:t>
            </a:r>
            <a:r>
              <a:rPr lang="en-US" altLang="zh-CN" dirty="0" smtClean="0"/>
              <a:t>overload</a:t>
            </a:r>
            <a:r>
              <a:rPr lang="zh-CN" altLang="en-US" dirty="0" smtClean="0"/>
              <a:t>）和过载（</a:t>
            </a:r>
            <a:r>
              <a:rPr lang="en-US" altLang="zh-CN" dirty="0" smtClean="0"/>
              <a:t>override</a:t>
            </a:r>
            <a:r>
              <a:rPr lang="zh-CN" altLang="en-US" dirty="0" smtClean="0"/>
              <a:t>）两类，核心思想是可以根据变量的不同类型，灵活的选取合适的方法来处理</a:t>
            </a:r>
            <a:endParaRPr lang="en-US" altLang="zh-CN" dirty="0" smtClean="0"/>
          </a:p>
          <a:p>
            <a:r>
              <a:rPr lang="en-US" altLang="zh-CN" dirty="0">
                <a:hlinkClick r:id="rId2" action="ppaction://hlinkfile"/>
              </a:rPr>
              <a:t>example</a:t>
            </a:r>
            <a:endParaRPr lang="zh-CN" altLang="en-US" dirty="0"/>
          </a:p>
        </p:txBody>
      </p:sp>
    </p:spTree>
    <p:extLst>
      <p:ext uri="{BB962C8B-B14F-4D97-AF65-F5344CB8AC3E}">
        <p14:creationId xmlns:p14="http://schemas.microsoft.com/office/powerpoint/2010/main" val="14895193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多重继承和接口</a:t>
            </a:r>
            <a:endParaRPr lang="zh-CN" altLang="en-US" dirty="0"/>
          </a:p>
        </p:txBody>
      </p:sp>
      <p:sp>
        <p:nvSpPr>
          <p:cNvPr id="3" name="内容占位符 2"/>
          <p:cNvSpPr>
            <a:spLocks noGrp="1"/>
          </p:cNvSpPr>
          <p:nvPr>
            <p:ph idx="1"/>
          </p:nvPr>
        </p:nvSpPr>
        <p:spPr>
          <a:xfrm>
            <a:off x="838200" y="1905000"/>
            <a:ext cx="7910264" cy="4114800"/>
          </a:xfrm>
        </p:spPr>
        <p:txBody>
          <a:bodyPr/>
          <a:lstStyle/>
          <a:p>
            <a:r>
              <a:rPr lang="zh-CN" altLang="en-US" dirty="0" smtClean="0"/>
              <a:t>多重继承是指子类从一个以上父类处继承属性和方法，一般分为多类继承和接口继承</a:t>
            </a:r>
            <a:endParaRPr lang="en-US" altLang="zh-CN" dirty="0" smtClean="0"/>
          </a:p>
          <a:p>
            <a:r>
              <a:rPr lang="en-US" altLang="zh-CN" dirty="0" smtClean="0"/>
              <a:t>PHP</a:t>
            </a:r>
            <a:r>
              <a:rPr lang="zh-CN" altLang="en-US" dirty="0" smtClean="0"/>
              <a:t>仅支持接口继承，通过</a:t>
            </a:r>
            <a:r>
              <a:rPr lang="en-US" altLang="zh-CN" dirty="0" smtClean="0"/>
              <a:t>interface</a:t>
            </a:r>
            <a:r>
              <a:rPr lang="zh-CN" altLang="en-US" dirty="0" smtClean="0"/>
              <a:t>关键字定义</a:t>
            </a:r>
            <a:endParaRPr lang="en-US" altLang="zh-CN" dirty="0" smtClean="0"/>
          </a:p>
          <a:p>
            <a:r>
              <a:rPr lang="zh-CN" altLang="en-US" dirty="0" smtClean="0"/>
              <a:t>接口中可定义常量和方法原型，但不必提供实现，所有方法都必须是</a:t>
            </a:r>
            <a:r>
              <a:rPr lang="en-US" altLang="zh-CN" dirty="0" smtClean="0"/>
              <a:t>public</a:t>
            </a:r>
            <a:r>
              <a:rPr lang="zh-CN" altLang="en-US" dirty="0" smtClean="0"/>
              <a:t>的</a:t>
            </a:r>
            <a:endParaRPr lang="en-US" altLang="zh-CN" dirty="0" smtClean="0"/>
          </a:p>
          <a:p>
            <a:r>
              <a:rPr lang="zh-CN" altLang="en-US" dirty="0" smtClean="0"/>
              <a:t>类实现接口时，必须实现全部接口方法</a:t>
            </a:r>
            <a:endParaRPr lang="en-US" altLang="zh-CN" dirty="0" smtClean="0"/>
          </a:p>
          <a:p>
            <a:r>
              <a:rPr lang="zh-CN" altLang="en-US" dirty="0"/>
              <a:t>接口也可以继承，通过使用 </a:t>
            </a:r>
            <a:r>
              <a:rPr lang="en-US" altLang="zh-CN" dirty="0"/>
              <a:t>extends </a:t>
            </a:r>
            <a:r>
              <a:rPr lang="zh-CN" altLang="en-US" dirty="0" smtClean="0"/>
              <a:t>操作符</a:t>
            </a:r>
            <a:endParaRPr lang="en-US" altLang="zh-CN" dirty="0" smtClean="0"/>
          </a:p>
          <a:p>
            <a:r>
              <a:rPr lang="zh-CN" altLang="en-US" dirty="0"/>
              <a:t>实现多个接口时，接口中的方法不能有重名</a:t>
            </a:r>
            <a:endParaRPr lang="en-US" altLang="zh-CN" dirty="0" smtClean="0"/>
          </a:p>
          <a:p>
            <a:endParaRPr lang="en-US" altLang="zh-CN" dirty="0" smtClean="0"/>
          </a:p>
          <a:p>
            <a:endParaRPr lang="zh-CN" altLang="en-US" dirty="0"/>
          </a:p>
        </p:txBody>
      </p:sp>
    </p:spTree>
    <p:extLst>
      <p:ext uri="{BB962C8B-B14F-4D97-AF65-F5344CB8AC3E}">
        <p14:creationId xmlns:p14="http://schemas.microsoft.com/office/powerpoint/2010/main" val="306347864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多重继承和接口</a:t>
            </a:r>
          </a:p>
        </p:txBody>
      </p:sp>
      <p:pic>
        <p:nvPicPr>
          <p:cNvPr id="4" name="内容占位符 3"/>
          <p:cNvPicPr>
            <a:picLocks noGrp="1" noChangeAspect="1"/>
          </p:cNvPicPr>
          <p:nvPr>
            <p:ph idx="1"/>
          </p:nvPr>
        </p:nvPicPr>
        <p:blipFill>
          <a:blip r:embed="rId2"/>
          <a:stretch>
            <a:fillRect/>
          </a:stretch>
        </p:blipFill>
        <p:spPr>
          <a:xfrm>
            <a:off x="857480" y="1905000"/>
            <a:ext cx="7733840" cy="4114800"/>
          </a:xfrm>
          <a:prstGeom prst="rect">
            <a:avLst/>
          </a:prstGeom>
        </p:spPr>
      </p:pic>
    </p:spTree>
    <p:extLst>
      <p:ext uri="{BB962C8B-B14F-4D97-AF65-F5344CB8AC3E}">
        <p14:creationId xmlns:p14="http://schemas.microsoft.com/office/powerpoint/2010/main" val="10358904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抽象类</a:t>
            </a:r>
            <a:endParaRPr lang="zh-CN" altLang="en-US" dirty="0"/>
          </a:p>
        </p:txBody>
      </p:sp>
      <p:sp>
        <p:nvSpPr>
          <p:cNvPr id="3" name="内容占位符 2"/>
          <p:cNvSpPr>
            <a:spLocks noGrp="1"/>
          </p:cNvSpPr>
          <p:nvPr>
            <p:ph idx="1"/>
          </p:nvPr>
        </p:nvSpPr>
        <p:spPr/>
        <p:txBody>
          <a:bodyPr/>
          <a:lstStyle/>
          <a:p>
            <a:r>
              <a:rPr lang="zh-CN" altLang="en-US" dirty="0" smtClean="0"/>
              <a:t>抽象方法：在父类中仅定义方法名，但没有实现</a:t>
            </a:r>
            <a:endParaRPr lang="en-US" altLang="zh-CN" dirty="0" smtClean="0"/>
          </a:p>
          <a:p>
            <a:r>
              <a:rPr lang="zh-CN" altLang="en-US" dirty="0" smtClean="0"/>
              <a:t>抽象类：类中如果有一个抽象方法，该类就是抽象类</a:t>
            </a:r>
            <a:endParaRPr lang="en-US" altLang="zh-CN" dirty="0" smtClean="0"/>
          </a:p>
          <a:p>
            <a:pPr lvl="1"/>
            <a:r>
              <a:rPr lang="zh-CN" altLang="en-US" dirty="0" smtClean="0"/>
              <a:t>两者均用</a:t>
            </a:r>
            <a:r>
              <a:rPr lang="en-US" altLang="zh-CN" dirty="0" smtClean="0"/>
              <a:t>abstract</a:t>
            </a:r>
            <a:r>
              <a:rPr lang="zh-CN" altLang="en-US" dirty="0" smtClean="0"/>
              <a:t>关键字定义</a:t>
            </a:r>
            <a:endParaRPr lang="en-US" altLang="zh-CN" dirty="0" smtClean="0"/>
          </a:p>
          <a:p>
            <a:pPr lvl="1"/>
            <a:r>
              <a:rPr lang="zh-CN" altLang="en-US" dirty="0"/>
              <a:t>抽象</a:t>
            </a:r>
            <a:r>
              <a:rPr lang="zh-CN" altLang="en-US" dirty="0" smtClean="0"/>
              <a:t>类不能被实例化</a:t>
            </a:r>
            <a:endParaRPr lang="en-US" altLang="zh-CN" dirty="0" smtClean="0"/>
          </a:p>
          <a:p>
            <a:pPr lvl="1"/>
            <a:r>
              <a:rPr lang="zh-CN" altLang="en-US" dirty="0"/>
              <a:t>不</a:t>
            </a:r>
            <a:r>
              <a:rPr lang="zh-CN" altLang="en-US" dirty="0" smtClean="0"/>
              <a:t>能为抽象类提供默认实现</a:t>
            </a:r>
            <a:endParaRPr lang="en-US" altLang="zh-CN" dirty="0" smtClean="0"/>
          </a:p>
          <a:p>
            <a:pPr lvl="1"/>
            <a:r>
              <a:rPr lang="zh-CN" altLang="en-US" dirty="0"/>
              <a:t>子</a:t>
            </a:r>
            <a:r>
              <a:rPr lang="zh-CN" altLang="en-US" dirty="0" smtClean="0"/>
              <a:t>类中方法的实现必须与抽象方法一致或更宽松</a:t>
            </a:r>
            <a:endParaRPr lang="en-US" altLang="zh-CN" dirty="0" smtClean="0"/>
          </a:p>
          <a:p>
            <a:pPr lvl="1"/>
            <a:r>
              <a:rPr lang="en-US" altLang="zh-CN" dirty="0">
                <a:hlinkClick r:id="rId2" action="ppaction://hlinkfile"/>
              </a:rPr>
              <a:t>example</a:t>
            </a:r>
            <a:endParaRPr lang="zh-CN" altLang="en-US" dirty="0"/>
          </a:p>
        </p:txBody>
      </p:sp>
    </p:spTree>
    <p:extLst>
      <p:ext uri="{BB962C8B-B14F-4D97-AF65-F5344CB8AC3E}">
        <p14:creationId xmlns:p14="http://schemas.microsoft.com/office/powerpoint/2010/main" val="14252707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final</a:t>
            </a:r>
            <a:r>
              <a:rPr lang="zh-CN" altLang="en-US" dirty="0" smtClean="0"/>
              <a:t>类和方法</a:t>
            </a:r>
            <a:endParaRPr lang="zh-CN" altLang="en-US" dirty="0"/>
          </a:p>
        </p:txBody>
      </p:sp>
      <p:sp>
        <p:nvSpPr>
          <p:cNvPr id="3" name="内容占位符 2"/>
          <p:cNvSpPr>
            <a:spLocks noGrp="1"/>
          </p:cNvSpPr>
          <p:nvPr>
            <p:ph idx="1"/>
          </p:nvPr>
        </p:nvSpPr>
        <p:spPr/>
        <p:txBody>
          <a:bodyPr/>
          <a:lstStyle/>
          <a:p>
            <a:r>
              <a:rPr lang="zh-CN" altLang="en-US" dirty="0"/>
              <a:t>如果父类中的方法被声明</a:t>
            </a:r>
            <a:r>
              <a:rPr lang="zh-CN" altLang="en-US" dirty="0" smtClean="0"/>
              <a:t>为</a:t>
            </a:r>
            <a:r>
              <a:rPr lang="en-US" altLang="zh-CN" dirty="0" smtClean="0"/>
              <a:t>final</a:t>
            </a:r>
            <a:r>
              <a:rPr lang="zh-CN" altLang="en-US" dirty="0"/>
              <a:t>，则子类无法覆盖该</a:t>
            </a:r>
            <a:r>
              <a:rPr lang="zh-CN" altLang="en-US" dirty="0" smtClean="0"/>
              <a:t>方法</a:t>
            </a:r>
            <a:endParaRPr lang="en-US" altLang="zh-CN" dirty="0" smtClean="0"/>
          </a:p>
          <a:p>
            <a:r>
              <a:rPr lang="zh-CN" altLang="en-US" dirty="0"/>
              <a:t>如果一个类被声明</a:t>
            </a:r>
            <a:r>
              <a:rPr lang="zh-CN" altLang="en-US" dirty="0" smtClean="0"/>
              <a:t>为</a:t>
            </a:r>
            <a:r>
              <a:rPr lang="en-US" altLang="zh-CN" dirty="0" smtClean="0"/>
              <a:t>final</a:t>
            </a:r>
            <a:r>
              <a:rPr lang="zh-CN" altLang="en-US" dirty="0"/>
              <a:t>，则不能被</a:t>
            </a:r>
            <a:r>
              <a:rPr lang="zh-CN" altLang="en-US" dirty="0" smtClean="0"/>
              <a:t>继承</a:t>
            </a:r>
            <a:endParaRPr lang="en-US" altLang="zh-CN" dirty="0" smtClean="0"/>
          </a:p>
          <a:p>
            <a:r>
              <a:rPr lang="zh-CN" altLang="en-US" dirty="0"/>
              <a:t>属性不能被定义为 </a:t>
            </a:r>
            <a:r>
              <a:rPr lang="en-US" altLang="zh-CN" dirty="0"/>
              <a:t>final</a:t>
            </a:r>
            <a:r>
              <a:rPr lang="zh-CN" altLang="en-US" dirty="0"/>
              <a:t>，只有类和方法才能被定义为 </a:t>
            </a:r>
            <a:r>
              <a:rPr lang="en-US" altLang="zh-CN" dirty="0" smtClean="0"/>
              <a:t>final</a:t>
            </a:r>
          </a:p>
        </p:txBody>
      </p:sp>
    </p:spTree>
    <p:extLst>
      <p:ext uri="{BB962C8B-B14F-4D97-AF65-F5344CB8AC3E}">
        <p14:creationId xmlns:p14="http://schemas.microsoft.com/office/powerpoint/2010/main" val="66282163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final</a:t>
            </a:r>
            <a:r>
              <a:rPr lang="zh-CN" altLang="en-US" dirty="0"/>
              <a:t>类和方法</a:t>
            </a:r>
          </a:p>
        </p:txBody>
      </p:sp>
      <p:pic>
        <p:nvPicPr>
          <p:cNvPr id="4" name="内容占位符 3"/>
          <p:cNvPicPr>
            <a:picLocks noGrp="1" noChangeAspect="1"/>
          </p:cNvPicPr>
          <p:nvPr>
            <p:ph idx="1"/>
          </p:nvPr>
        </p:nvPicPr>
        <p:blipFill>
          <a:blip r:embed="rId2"/>
          <a:stretch>
            <a:fillRect/>
          </a:stretch>
        </p:blipFill>
        <p:spPr>
          <a:xfrm>
            <a:off x="1082348" y="1905000"/>
            <a:ext cx="7284103" cy="4114800"/>
          </a:xfrm>
          <a:prstGeom prst="rect">
            <a:avLst/>
          </a:prstGeom>
        </p:spPr>
      </p:pic>
    </p:spTree>
    <p:extLst>
      <p:ext uri="{BB962C8B-B14F-4D97-AF65-F5344CB8AC3E}">
        <p14:creationId xmlns:p14="http://schemas.microsoft.com/office/powerpoint/2010/main" val="79977822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VI</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en-US" altLang="zh-CN" dirty="0" smtClean="0"/>
              <a:t>PHP</a:t>
            </a:r>
            <a:r>
              <a:rPr lang="zh-CN" altLang="en-US" dirty="0" smtClean="0"/>
              <a:t>基本输入输出</a:t>
            </a:r>
            <a:endParaRPr lang="en-US" altLang="zh-CN" dirty="0"/>
          </a:p>
        </p:txBody>
      </p:sp>
    </p:spTree>
    <p:extLst>
      <p:ext uri="{BB962C8B-B14F-4D97-AF65-F5344CB8AC3E}">
        <p14:creationId xmlns:p14="http://schemas.microsoft.com/office/powerpoint/2010/main" val="208088514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输入输出概述</a:t>
            </a:r>
            <a:endParaRPr lang="zh-CN" altLang="en-US" dirty="0"/>
          </a:p>
        </p:txBody>
      </p:sp>
      <p:sp>
        <p:nvSpPr>
          <p:cNvPr id="3" name="内容占位符 2"/>
          <p:cNvSpPr>
            <a:spLocks noGrp="1"/>
          </p:cNvSpPr>
          <p:nvPr>
            <p:ph idx="1"/>
          </p:nvPr>
        </p:nvSpPr>
        <p:spPr/>
        <p:txBody>
          <a:bodyPr/>
          <a:lstStyle/>
          <a:p>
            <a:r>
              <a:rPr lang="zh-CN" altLang="en-US" dirty="0"/>
              <a:t>输出</a:t>
            </a:r>
            <a:endParaRPr lang="en-US" altLang="zh-CN" dirty="0"/>
          </a:p>
          <a:p>
            <a:pPr lvl="1"/>
            <a:r>
              <a:rPr lang="en-US" altLang="zh-CN" dirty="0"/>
              <a:t>HTML</a:t>
            </a:r>
            <a:r>
              <a:rPr lang="zh-CN" altLang="en-US" dirty="0"/>
              <a:t>页面输出</a:t>
            </a:r>
            <a:endParaRPr lang="en-US" altLang="zh-CN" dirty="0"/>
          </a:p>
          <a:p>
            <a:pPr lvl="1"/>
            <a:r>
              <a:rPr lang="en-US" altLang="zh-CN" dirty="0"/>
              <a:t>HTTP</a:t>
            </a:r>
            <a:r>
              <a:rPr lang="zh-CN" altLang="en-US" dirty="0"/>
              <a:t>响应头信息、页面重定向、（</a:t>
            </a:r>
            <a:r>
              <a:rPr lang="en-US" altLang="zh-CN" dirty="0"/>
              <a:t>Cookie</a:t>
            </a:r>
            <a:r>
              <a:rPr lang="zh-CN" altLang="en-US" dirty="0"/>
              <a:t>、</a:t>
            </a:r>
            <a:r>
              <a:rPr lang="en-US" altLang="zh-CN" dirty="0"/>
              <a:t>Session</a:t>
            </a:r>
            <a:r>
              <a:rPr lang="zh-CN" altLang="en-US" dirty="0"/>
              <a:t>状态信息） </a:t>
            </a:r>
          </a:p>
          <a:p>
            <a:r>
              <a:rPr lang="zh-CN" altLang="en-US" dirty="0" smtClean="0"/>
              <a:t>输入</a:t>
            </a:r>
            <a:endParaRPr lang="en-US" altLang="zh-CN" dirty="0" smtClean="0"/>
          </a:p>
          <a:p>
            <a:pPr lvl="1"/>
            <a:r>
              <a:rPr lang="zh-CN" altLang="en-US" dirty="0" smtClean="0"/>
              <a:t>用户表单</a:t>
            </a:r>
            <a:r>
              <a:rPr lang="zh-CN" altLang="en-US" dirty="0"/>
              <a:t>输入</a:t>
            </a:r>
            <a:r>
              <a:rPr lang="zh-CN" altLang="en-US" dirty="0" smtClean="0"/>
              <a:t>、</a:t>
            </a:r>
            <a:r>
              <a:rPr lang="en-US" altLang="zh-CN" dirty="0" smtClean="0"/>
              <a:t>URL</a:t>
            </a:r>
            <a:r>
              <a:rPr lang="zh-CN" altLang="en-US" dirty="0" smtClean="0"/>
              <a:t>请求参数</a:t>
            </a:r>
            <a:r>
              <a:rPr lang="zh-CN" altLang="en-US" dirty="0"/>
              <a:t>、</a:t>
            </a:r>
            <a:r>
              <a:rPr lang="en-US" altLang="zh-CN" dirty="0"/>
              <a:t>HTTP</a:t>
            </a:r>
            <a:r>
              <a:rPr lang="zh-CN" altLang="en-US" dirty="0" smtClean="0"/>
              <a:t>请求头信息、服务器及环境变量信息、（</a:t>
            </a:r>
            <a:r>
              <a:rPr lang="en-US" altLang="zh-CN" dirty="0" smtClean="0"/>
              <a:t>Cookie</a:t>
            </a:r>
            <a:r>
              <a:rPr lang="zh-CN" altLang="en-US" dirty="0" smtClean="0"/>
              <a:t>、</a:t>
            </a:r>
            <a:r>
              <a:rPr lang="en-US" altLang="zh-CN" dirty="0" smtClean="0"/>
              <a:t>Session</a:t>
            </a:r>
            <a:r>
              <a:rPr lang="zh-CN" altLang="en-US" dirty="0" smtClean="0"/>
              <a:t>状态信息）等</a:t>
            </a:r>
            <a:endParaRPr lang="en-US" altLang="zh-CN" dirty="0" smtClean="0"/>
          </a:p>
          <a:p>
            <a:pPr lvl="1"/>
            <a:r>
              <a:rPr lang="zh-CN" altLang="en-US" dirty="0" smtClean="0"/>
              <a:t>主要通过超级全局变量数组来读取</a:t>
            </a:r>
            <a:endParaRPr lang="en-US" altLang="zh-CN" dirty="0" smtClean="0"/>
          </a:p>
        </p:txBody>
      </p:sp>
    </p:spTree>
    <p:extLst>
      <p:ext uri="{BB962C8B-B14F-4D97-AF65-F5344CB8AC3E}">
        <p14:creationId xmlns:p14="http://schemas.microsoft.com/office/powerpoint/2010/main" val="375064090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echo</a:t>
            </a:r>
            <a:r>
              <a:rPr lang="zh-CN" altLang="en-US" dirty="0" smtClean="0"/>
              <a:t>和</a:t>
            </a:r>
            <a:r>
              <a:rPr lang="en-US" altLang="zh-CN" dirty="0" smtClean="0"/>
              <a:t>print</a:t>
            </a:r>
            <a:endParaRPr lang="zh-CN" altLang="en-US" dirty="0"/>
          </a:p>
        </p:txBody>
      </p:sp>
      <p:sp>
        <p:nvSpPr>
          <p:cNvPr id="3" name="内容占位符 2"/>
          <p:cNvSpPr>
            <a:spLocks noGrp="1"/>
          </p:cNvSpPr>
          <p:nvPr>
            <p:ph idx="1"/>
          </p:nvPr>
        </p:nvSpPr>
        <p:spPr/>
        <p:txBody>
          <a:bodyPr/>
          <a:lstStyle/>
          <a:p>
            <a:r>
              <a:rPr lang="zh-CN" altLang="en-US" dirty="0" smtClean="0"/>
              <a:t>都是语言结构，而非普通函数</a:t>
            </a:r>
            <a:endParaRPr lang="en-US" altLang="zh-CN" dirty="0" smtClean="0"/>
          </a:p>
          <a:p>
            <a:r>
              <a:rPr lang="en-US" altLang="zh-CN" dirty="0" smtClean="0"/>
              <a:t>echo</a:t>
            </a:r>
            <a:r>
              <a:rPr lang="zh-CN" altLang="en-US" dirty="0" smtClean="0"/>
              <a:t>一次可以输出多个值，速度较快，但不可用于复杂结构</a:t>
            </a:r>
            <a:endParaRPr lang="en-US" altLang="zh-CN" dirty="0" smtClean="0"/>
          </a:p>
          <a:p>
            <a:r>
              <a:rPr lang="en-US" altLang="zh-CN" dirty="0" smtClean="0"/>
              <a:t>print</a:t>
            </a:r>
            <a:r>
              <a:rPr lang="zh-CN" altLang="en-US" dirty="0" smtClean="0"/>
              <a:t>一次仅能输出一个值，速度较慢，可以用于复杂结构</a:t>
            </a:r>
            <a:endParaRPr lang="en-US" altLang="zh-CN" dirty="0" smtClean="0"/>
          </a:p>
          <a:p>
            <a:r>
              <a:rPr lang="en-US" altLang="zh-CN" dirty="0">
                <a:hlinkClick r:id="rId2" action="ppaction://hlinkfile"/>
              </a:rPr>
              <a:t>example</a:t>
            </a:r>
            <a:endParaRPr lang="zh-CN" altLang="en-US" dirty="0"/>
          </a:p>
        </p:txBody>
      </p:sp>
    </p:spTree>
    <p:extLst>
      <p:ext uri="{BB962C8B-B14F-4D97-AF65-F5344CB8AC3E}">
        <p14:creationId xmlns:p14="http://schemas.microsoft.com/office/powerpoint/2010/main" val="395791203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printf</a:t>
            </a:r>
            <a:r>
              <a:rPr lang="en-US" altLang="zh-CN" dirty="0" smtClean="0"/>
              <a:t>()</a:t>
            </a:r>
            <a:endParaRPr lang="zh-CN" altLang="en-US" dirty="0"/>
          </a:p>
        </p:txBody>
      </p:sp>
      <p:sp>
        <p:nvSpPr>
          <p:cNvPr id="3" name="内容占位符 2"/>
          <p:cNvSpPr>
            <a:spLocks noGrp="1"/>
          </p:cNvSpPr>
          <p:nvPr>
            <p:ph idx="1"/>
          </p:nvPr>
        </p:nvSpPr>
        <p:spPr/>
        <p:txBody>
          <a:bodyPr/>
          <a:lstStyle/>
          <a:p>
            <a:r>
              <a:rPr lang="en-US" altLang="zh-CN" dirty="0" err="1"/>
              <a:t>printf</a:t>
            </a:r>
            <a:r>
              <a:rPr lang="en-US" altLang="zh-CN" dirty="0" smtClean="0"/>
              <a:t>()</a:t>
            </a:r>
            <a:r>
              <a:rPr lang="zh-CN" altLang="en-US" dirty="0" smtClean="0"/>
              <a:t>来源于</a:t>
            </a:r>
            <a:r>
              <a:rPr lang="en-US" altLang="zh-CN" dirty="0" smtClean="0"/>
              <a:t>C</a:t>
            </a:r>
            <a:r>
              <a:rPr lang="zh-CN" altLang="en-US" dirty="0" smtClean="0"/>
              <a:t>语言中的同名函数，用于产生需要复杂格式控制的输出</a:t>
            </a:r>
            <a:endParaRPr lang="en-US" altLang="zh-CN" dirty="0" smtClean="0"/>
          </a:p>
          <a:p>
            <a:r>
              <a:rPr lang="zh-CN" altLang="en-US" dirty="0" smtClean="0"/>
              <a:t>其主要思想是用参数值来替换文本中的格式化字符串</a:t>
            </a:r>
            <a:endParaRPr lang="en-US" altLang="zh-CN" dirty="0" smtClean="0"/>
          </a:p>
          <a:p>
            <a:r>
              <a:rPr lang="zh-CN" altLang="en-US" dirty="0" smtClean="0"/>
              <a:t>格式化字符串由一个百分号</a:t>
            </a:r>
            <a:r>
              <a:rPr lang="en-US" altLang="zh-CN" dirty="0" smtClean="0"/>
              <a:t>%</a:t>
            </a:r>
            <a:r>
              <a:rPr lang="zh-CN" altLang="en-US" dirty="0" smtClean="0"/>
              <a:t>和某个修饰符组成，决定了替换进来值的具体显示格式</a:t>
            </a:r>
            <a:endParaRPr lang="en-US" altLang="zh-CN" dirty="0" smtClean="0"/>
          </a:p>
          <a:p>
            <a:r>
              <a:rPr lang="en-US" altLang="zh-CN" dirty="0">
                <a:hlinkClick r:id="rId2" action="ppaction://hlinkfile"/>
              </a:rPr>
              <a:t>example</a:t>
            </a:r>
            <a:endParaRPr lang="zh-CN" altLang="en-US" dirty="0"/>
          </a:p>
        </p:txBody>
      </p:sp>
    </p:spTree>
    <p:extLst>
      <p:ext uri="{BB962C8B-B14F-4D97-AF65-F5344CB8AC3E}">
        <p14:creationId xmlns:p14="http://schemas.microsoft.com/office/powerpoint/2010/main" val="1206127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1138" name="Rectangle 2"/>
          <p:cNvSpPr>
            <a:spLocks noGrp="1" noChangeArrowheads="1"/>
          </p:cNvSpPr>
          <p:nvPr>
            <p:ph type="title"/>
          </p:nvPr>
        </p:nvSpPr>
        <p:spPr/>
        <p:txBody>
          <a:bodyPr/>
          <a:lstStyle/>
          <a:p>
            <a:r>
              <a:rPr lang="zh-CN" altLang="en-US" dirty="0"/>
              <a:t>访问</a:t>
            </a:r>
            <a:r>
              <a:rPr lang="zh-CN" altLang="en-US" dirty="0" smtClean="0"/>
              <a:t>控制</a:t>
            </a:r>
            <a:r>
              <a:rPr lang="en-US" altLang="zh-CN" dirty="0" smtClean="0"/>
              <a:t>*</a:t>
            </a:r>
            <a:endParaRPr lang="zh-CN" altLang="en-US" dirty="0"/>
          </a:p>
        </p:txBody>
      </p:sp>
      <p:sp>
        <p:nvSpPr>
          <p:cNvPr id="1371139"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smtClean="0"/>
              <a:t>授权</a:t>
            </a:r>
            <a:endParaRPr lang="en-US" altLang="zh-CN" dirty="0"/>
          </a:p>
          <a:p>
            <a:pPr lvl="1"/>
            <a:r>
              <a:rPr lang="zh-CN" altLang="en-US" dirty="0"/>
              <a:t>决定那些用户可访问特定资源</a:t>
            </a:r>
          </a:p>
          <a:p>
            <a:pPr lvl="1"/>
            <a:r>
              <a:rPr lang="zh-CN" altLang="en-US" dirty="0"/>
              <a:t>授权策略一般用访问控制</a:t>
            </a:r>
            <a:r>
              <a:rPr lang="zh-CN" altLang="en-US" dirty="0" smtClean="0"/>
              <a:t>列表（</a:t>
            </a:r>
            <a:r>
              <a:rPr lang="en-US" altLang="zh-CN" dirty="0" smtClean="0"/>
              <a:t>ACL</a:t>
            </a:r>
            <a:r>
              <a:rPr lang="zh-CN" altLang="en-US" dirty="0" smtClean="0"/>
              <a:t>）表示，</a:t>
            </a:r>
            <a:r>
              <a:rPr lang="en-US" altLang="zh-CN" dirty="0" smtClean="0"/>
              <a:t>ACL</a:t>
            </a:r>
            <a:r>
              <a:rPr lang="zh-CN" altLang="en-US" dirty="0"/>
              <a:t>可用于一个或者一组用户</a:t>
            </a:r>
          </a:p>
          <a:p>
            <a:pPr lvl="1"/>
            <a:r>
              <a:rPr lang="zh-CN" altLang="en-US" dirty="0"/>
              <a:t>授权依据可以</a:t>
            </a:r>
            <a:r>
              <a:rPr lang="zh-CN" altLang="en-US" dirty="0" smtClean="0"/>
              <a:t>是</a:t>
            </a:r>
            <a:endParaRPr lang="en-US" altLang="zh-CN" dirty="0"/>
          </a:p>
          <a:p>
            <a:pPr lvl="2"/>
            <a:r>
              <a:rPr lang="zh-CN" altLang="en-US" dirty="0"/>
              <a:t>用户名</a:t>
            </a:r>
          </a:p>
          <a:p>
            <a:pPr lvl="2"/>
            <a:r>
              <a:rPr lang="en-US" altLang="zh-CN" dirty="0"/>
              <a:t>HTTP</a:t>
            </a:r>
            <a:r>
              <a:rPr lang="zh-CN" altLang="en-US" dirty="0"/>
              <a:t>其他</a:t>
            </a:r>
            <a:r>
              <a:rPr lang="zh-CN" altLang="en-US" dirty="0" smtClean="0"/>
              <a:t>信息，如</a:t>
            </a:r>
            <a:r>
              <a:rPr lang="zh-CN" altLang="en-US" dirty="0"/>
              <a:t>客户机名称或者</a:t>
            </a:r>
            <a:r>
              <a:rPr lang="en-US" altLang="zh-CN" dirty="0"/>
              <a:t>IP</a:t>
            </a:r>
            <a:r>
              <a:rPr lang="zh-CN" altLang="en-US" dirty="0" smtClean="0"/>
              <a:t>地址</a:t>
            </a:r>
            <a:r>
              <a:rPr lang="zh-CN" altLang="en-US" dirty="0"/>
              <a:t>（</a:t>
            </a:r>
            <a:r>
              <a:rPr lang="zh-CN" altLang="en-US" dirty="0" smtClean="0"/>
              <a:t>危险策略</a:t>
            </a:r>
            <a:r>
              <a:rPr lang="zh-CN" altLang="en-US" dirty="0"/>
              <a:t>）</a:t>
            </a:r>
            <a:endParaRPr lang="en-US" altLang="zh-CN" dirty="0"/>
          </a:p>
          <a:p>
            <a:pPr lvl="1"/>
            <a:r>
              <a:rPr lang="zh-CN" altLang="en-US" dirty="0"/>
              <a:t>验证和授权开销</a:t>
            </a:r>
            <a:r>
              <a:rPr lang="zh-CN" altLang="en-US" dirty="0" smtClean="0"/>
              <a:t>很大，应</a:t>
            </a:r>
            <a:r>
              <a:rPr lang="zh-CN" altLang="en-US" dirty="0"/>
              <a:t>尽可能使用最小化验证</a:t>
            </a:r>
          </a:p>
        </p:txBody>
      </p:sp>
    </p:spTree>
    <p:extLst>
      <p:ext uri="{BB962C8B-B14F-4D97-AF65-F5344CB8AC3E}">
        <p14:creationId xmlns:p14="http://schemas.microsoft.com/office/powerpoint/2010/main" val="25066819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printf</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572251"/>
            <a:ext cx="7772400" cy="2780298"/>
          </a:xfrm>
        </p:spPr>
      </p:pic>
    </p:spTree>
    <p:extLst>
      <p:ext uri="{BB962C8B-B14F-4D97-AF65-F5344CB8AC3E}">
        <p14:creationId xmlns:p14="http://schemas.microsoft.com/office/powerpoint/2010/main" val="262218544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printf</a:t>
            </a:r>
            <a:endParaRPr lang="zh-CN" altLang="en-US" dirty="0"/>
          </a:p>
        </p:txBody>
      </p:sp>
      <p:pic>
        <p:nvPicPr>
          <p:cNvPr id="4" name="内容占位符 3"/>
          <p:cNvPicPr>
            <a:picLocks noGrp="1" noChangeAspect="1"/>
          </p:cNvPicPr>
          <p:nvPr>
            <p:ph idx="1"/>
          </p:nvPr>
        </p:nvPicPr>
        <p:blipFill>
          <a:blip r:embed="rId2"/>
          <a:stretch>
            <a:fillRect/>
          </a:stretch>
        </p:blipFill>
        <p:spPr>
          <a:xfrm>
            <a:off x="1039416" y="1628800"/>
            <a:ext cx="6912768" cy="4951121"/>
          </a:xfrm>
          <a:prstGeom prst="rect">
            <a:avLst/>
          </a:prstGeom>
        </p:spPr>
      </p:pic>
    </p:spTree>
    <p:extLst>
      <p:ext uri="{BB962C8B-B14F-4D97-AF65-F5344CB8AC3E}">
        <p14:creationId xmlns:p14="http://schemas.microsoft.com/office/powerpoint/2010/main" val="130269826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print_r</a:t>
            </a:r>
            <a:r>
              <a:rPr lang="en-US" altLang="zh-CN" dirty="0" smtClean="0"/>
              <a:t>()</a:t>
            </a:r>
            <a:r>
              <a:rPr lang="zh-CN" altLang="en-US" dirty="0" smtClean="0"/>
              <a:t>和</a:t>
            </a:r>
            <a:r>
              <a:rPr lang="en-US" altLang="zh-CN" dirty="0" err="1" smtClean="0"/>
              <a:t>var_dump</a:t>
            </a:r>
            <a:r>
              <a:rPr lang="en-US" altLang="zh-CN" dirty="0" smtClean="0"/>
              <a:t>()</a:t>
            </a:r>
            <a:endParaRPr lang="zh-CN" altLang="en-US" dirty="0"/>
          </a:p>
        </p:txBody>
      </p:sp>
      <p:sp>
        <p:nvSpPr>
          <p:cNvPr id="3" name="内容占位符 2"/>
          <p:cNvSpPr>
            <a:spLocks noGrp="1"/>
          </p:cNvSpPr>
          <p:nvPr>
            <p:ph idx="1"/>
          </p:nvPr>
        </p:nvSpPr>
        <p:spPr/>
        <p:txBody>
          <a:bodyPr/>
          <a:lstStyle/>
          <a:p>
            <a:r>
              <a:rPr lang="zh-CN" altLang="en-US" dirty="0" smtClean="0"/>
              <a:t>可智能输出复合类型的函数</a:t>
            </a:r>
            <a:endParaRPr lang="en-US" altLang="zh-CN" dirty="0" smtClean="0"/>
          </a:p>
          <a:p>
            <a:r>
              <a:rPr lang="en-US" altLang="zh-CN" dirty="0" err="1" smtClean="0"/>
              <a:t>print_r</a:t>
            </a:r>
            <a:r>
              <a:rPr lang="en-US" altLang="zh-CN" dirty="0" smtClean="0"/>
              <a:t>()</a:t>
            </a:r>
            <a:r>
              <a:rPr lang="zh-CN" altLang="en-US" dirty="0" smtClean="0"/>
              <a:t>对标量类型无法智能输出</a:t>
            </a:r>
            <a:endParaRPr lang="en-US" altLang="zh-CN" dirty="0" smtClean="0"/>
          </a:p>
          <a:p>
            <a:r>
              <a:rPr lang="en-US" altLang="zh-CN" dirty="0" err="1" smtClean="0"/>
              <a:t>var_dump</a:t>
            </a:r>
            <a:r>
              <a:rPr lang="en-US" altLang="zh-CN" dirty="0" smtClean="0"/>
              <a:t>()</a:t>
            </a:r>
            <a:r>
              <a:rPr lang="zh-CN" altLang="en-US" dirty="0" smtClean="0"/>
              <a:t>可以对各种类型智能输出</a:t>
            </a:r>
            <a:endParaRPr lang="en-US" altLang="zh-CN" dirty="0" smtClean="0"/>
          </a:p>
          <a:p>
            <a:r>
              <a:rPr lang="en-US" altLang="zh-CN" dirty="0">
                <a:hlinkClick r:id="rId2" action="ppaction://hlinkfile"/>
              </a:rPr>
              <a:t>example</a:t>
            </a:r>
            <a:endParaRPr lang="en-US" altLang="zh-CN" dirty="0" smtClean="0"/>
          </a:p>
          <a:p>
            <a:endParaRPr lang="zh-CN" altLang="en-US" dirty="0"/>
          </a:p>
        </p:txBody>
      </p:sp>
    </p:spTree>
    <p:extLst>
      <p:ext uri="{BB962C8B-B14F-4D97-AF65-F5344CB8AC3E}">
        <p14:creationId xmlns:p14="http://schemas.microsoft.com/office/powerpoint/2010/main" val="287776575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9026" name="Rectangle 2"/>
          <p:cNvSpPr>
            <a:spLocks noGrp="1" noChangeArrowheads="1"/>
          </p:cNvSpPr>
          <p:nvPr>
            <p:ph type="title"/>
          </p:nvPr>
        </p:nvSpPr>
        <p:spPr/>
        <p:txBody>
          <a:bodyPr/>
          <a:lstStyle/>
          <a:p>
            <a:r>
              <a:rPr lang="en-US" altLang="zh-CN"/>
              <a:t>HTML</a:t>
            </a:r>
            <a:r>
              <a:rPr lang="zh-CN" altLang="en-US"/>
              <a:t>输出流</a:t>
            </a:r>
          </a:p>
        </p:txBody>
      </p:sp>
      <p:sp>
        <p:nvSpPr>
          <p:cNvPr id="1409027" name="Rectangle 3" descr="Rectangle: Click to edit Master text styles&#10;Second level&#10;Third level&#10;Fourth level&#10;Fifth level"/>
          <p:cNvSpPr>
            <a:spLocks noGrp="1" noChangeArrowheads="1"/>
          </p:cNvSpPr>
          <p:nvPr>
            <p:ph type="body" idx="1"/>
          </p:nvPr>
        </p:nvSpPr>
        <p:spPr/>
        <p:txBody>
          <a:bodyPr/>
          <a:lstStyle/>
          <a:p>
            <a:r>
              <a:rPr lang="en-US" altLang="zh-CN" dirty="0"/>
              <a:t>HTML</a:t>
            </a:r>
            <a:r>
              <a:rPr lang="zh-CN" altLang="en-US" dirty="0"/>
              <a:t>输出流是一个动态建立</a:t>
            </a:r>
            <a:r>
              <a:rPr lang="zh-CN" altLang="en-US" dirty="0" smtClean="0"/>
              <a:t>的，等待</a:t>
            </a:r>
            <a:r>
              <a:rPr lang="zh-CN" altLang="en-US" dirty="0"/>
              <a:t>送回客户机的信息队列</a:t>
            </a:r>
          </a:p>
          <a:p>
            <a:pPr lvl="1"/>
            <a:r>
              <a:rPr lang="en-US" altLang="zh-CN" dirty="0"/>
              <a:t>HTML</a:t>
            </a:r>
            <a:r>
              <a:rPr lang="zh-CN" altLang="en-US" dirty="0"/>
              <a:t>流可视为一个存储</a:t>
            </a:r>
            <a:r>
              <a:rPr lang="zh-CN" altLang="en-US" dirty="0" smtClean="0"/>
              <a:t>箱</a:t>
            </a:r>
            <a:r>
              <a:rPr lang="zh-CN" altLang="en-US" dirty="0"/>
              <a:t>，</a:t>
            </a:r>
            <a:r>
              <a:rPr lang="en-US" altLang="zh-CN" dirty="0" smtClean="0"/>
              <a:t>Web</a:t>
            </a:r>
            <a:r>
              <a:rPr lang="zh-CN" altLang="en-US" dirty="0"/>
              <a:t>服务器在里面动态建立一个</a:t>
            </a:r>
            <a:r>
              <a:rPr lang="en-US" altLang="zh-CN" dirty="0"/>
              <a:t>HTML</a:t>
            </a:r>
            <a:r>
              <a:rPr lang="zh-CN" altLang="en-US" dirty="0" smtClean="0"/>
              <a:t>页</a:t>
            </a:r>
            <a:r>
              <a:rPr lang="zh-CN" altLang="en-US" dirty="0"/>
              <a:t>，</a:t>
            </a:r>
            <a:r>
              <a:rPr lang="zh-CN" altLang="en-US" dirty="0" smtClean="0"/>
              <a:t>然后</a:t>
            </a:r>
            <a:r>
              <a:rPr lang="zh-CN" altLang="en-US" dirty="0"/>
              <a:t>才发送其到客户</a:t>
            </a:r>
            <a:r>
              <a:rPr lang="zh-CN" altLang="en-US" dirty="0" smtClean="0"/>
              <a:t>机；其中</a:t>
            </a:r>
            <a:r>
              <a:rPr lang="zh-CN" altLang="en-US" dirty="0"/>
              <a:t>存储这个流的临时存储空间就是缓冲区</a:t>
            </a:r>
          </a:p>
          <a:p>
            <a:pPr lvl="1"/>
            <a:r>
              <a:rPr lang="zh-CN" altLang="en-US" dirty="0"/>
              <a:t>在最简单情况</a:t>
            </a:r>
            <a:r>
              <a:rPr lang="zh-CN" altLang="en-US" dirty="0" smtClean="0"/>
              <a:t>下，在</a:t>
            </a:r>
            <a:r>
              <a:rPr lang="zh-CN" altLang="en-US" dirty="0"/>
              <a:t>给</a:t>
            </a:r>
            <a:r>
              <a:rPr lang="en-US" altLang="zh-CN" dirty="0"/>
              <a:t>HTML</a:t>
            </a:r>
            <a:r>
              <a:rPr lang="zh-CN" altLang="en-US" dirty="0"/>
              <a:t>流增加新信息</a:t>
            </a:r>
            <a:r>
              <a:rPr lang="zh-CN" altLang="en-US" dirty="0" smtClean="0"/>
              <a:t>时，只能</a:t>
            </a:r>
            <a:r>
              <a:rPr lang="zh-CN" altLang="en-US" dirty="0"/>
              <a:t>增加到</a:t>
            </a:r>
            <a:r>
              <a:rPr lang="zh-CN" altLang="en-US" dirty="0" smtClean="0"/>
              <a:t>后面，就</a:t>
            </a:r>
            <a:r>
              <a:rPr lang="zh-CN" altLang="en-US" dirty="0"/>
              <a:t>像一个简单的消息</a:t>
            </a:r>
            <a:r>
              <a:rPr lang="zh-CN" altLang="en-US" dirty="0" smtClean="0"/>
              <a:t>机制</a:t>
            </a:r>
            <a:endParaRPr lang="en-US" altLang="zh-CN" dirty="0" smtClean="0"/>
          </a:p>
          <a:p>
            <a:pPr lvl="1"/>
            <a:r>
              <a:rPr lang="zh-CN" altLang="en-US" dirty="0"/>
              <a:t>在</a:t>
            </a:r>
            <a:r>
              <a:rPr lang="zh-CN" altLang="en-US" dirty="0" smtClean="0"/>
              <a:t>发送时，必须</a:t>
            </a:r>
            <a:r>
              <a:rPr lang="zh-CN" altLang="en-US" dirty="0"/>
              <a:t>先</a:t>
            </a:r>
            <a:r>
              <a:rPr lang="zh-CN" altLang="en-US" dirty="0" smtClean="0"/>
              <a:t>将</a:t>
            </a:r>
            <a:r>
              <a:rPr lang="en-US" altLang="zh-CN" dirty="0"/>
              <a:t>HTTP</a:t>
            </a:r>
            <a:r>
              <a:rPr lang="zh-CN" altLang="en-US" dirty="0" smtClean="0"/>
              <a:t>标题送入</a:t>
            </a:r>
            <a:r>
              <a:rPr lang="zh-CN" altLang="en-US" dirty="0"/>
              <a:t>缓冲区，然后才能开始发送</a:t>
            </a:r>
            <a:r>
              <a:rPr lang="en-US" altLang="zh-CN" dirty="0"/>
              <a:t>HTML</a:t>
            </a:r>
            <a:r>
              <a:rPr lang="zh-CN" altLang="en-US" dirty="0"/>
              <a:t>页</a:t>
            </a:r>
            <a:r>
              <a:rPr lang="zh-CN" altLang="en-US" dirty="0" smtClean="0"/>
              <a:t>内容</a:t>
            </a:r>
            <a:endParaRPr lang="en-US" altLang="zh-CN" dirty="0" smtClean="0"/>
          </a:p>
          <a:p>
            <a:pPr lvl="1"/>
            <a:r>
              <a:rPr lang="zh-CN" altLang="en-US" dirty="0" smtClean="0"/>
              <a:t>一旦开始输出内容后就不能再重定向</a:t>
            </a:r>
            <a:endParaRPr lang="zh-CN" altLang="en-US" dirty="0"/>
          </a:p>
        </p:txBody>
      </p:sp>
    </p:spTree>
    <p:extLst>
      <p:ext uri="{BB962C8B-B14F-4D97-AF65-F5344CB8AC3E}">
        <p14:creationId xmlns:p14="http://schemas.microsoft.com/office/powerpoint/2010/main" val="389363613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设置响应头</a:t>
            </a:r>
            <a:endParaRPr lang="zh-CN" altLang="en-US" dirty="0"/>
          </a:p>
        </p:txBody>
      </p:sp>
      <p:sp>
        <p:nvSpPr>
          <p:cNvPr id="3" name="内容占位符 2"/>
          <p:cNvSpPr>
            <a:spLocks noGrp="1"/>
          </p:cNvSpPr>
          <p:nvPr>
            <p:ph idx="1"/>
          </p:nvPr>
        </p:nvSpPr>
        <p:spPr>
          <a:xfrm>
            <a:off x="827584" y="1700808"/>
            <a:ext cx="7772400" cy="4114800"/>
          </a:xfrm>
        </p:spPr>
        <p:txBody>
          <a:bodyPr/>
          <a:lstStyle/>
          <a:p>
            <a:r>
              <a:rPr lang="zh-CN" altLang="en-US" dirty="0" smtClean="0"/>
              <a:t>使用</a:t>
            </a:r>
            <a:r>
              <a:rPr lang="en-US" altLang="zh-CN" dirty="0" smtClean="0"/>
              <a:t>header()</a:t>
            </a:r>
            <a:r>
              <a:rPr lang="zh-CN" altLang="en-US" dirty="0" smtClean="0"/>
              <a:t>设置</a:t>
            </a:r>
            <a:endParaRPr lang="en-US" altLang="zh-CN" dirty="0" smtClean="0"/>
          </a:p>
          <a:p>
            <a:r>
              <a:rPr lang="zh-CN" altLang="en-US" dirty="0" smtClean="0"/>
              <a:t>响应头必须在</a:t>
            </a:r>
            <a:r>
              <a:rPr lang="en-US" altLang="zh-CN" dirty="0" smtClean="0"/>
              <a:t>HTML</a:t>
            </a:r>
            <a:r>
              <a:rPr lang="zh-CN" altLang="en-US" dirty="0" smtClean="0"/>
              <a:t>文档主体生成前设置好响应头</a:t>
            </a:r>
            <a:endParaRPr lang="en-US" altLang="zh-CN" dirty="0" smtClean="0"/>
          </a:p>
          <a:p>
            <a:pPr lvl="1"/>
            <a:r>
              <a:rPr lang="zh-CN" altLang="en-US" dirty="0" smtClean="0"/>
              <a:t>可以使用缓冲函数</a:t>
            </a:r>
            <a:r>
              <a:rPr lang="en-US" altLang="zh-CN" dirty="0" smtClean="0"/>
              <a:t>*</a:t>
            </a:r>
          </a:p>
          <a:p>
            <a:r>
              <a:rPr lang="zh-CN" altLang="en-US" dirty="0" smtClean="0"/>
              <a:t>可以设置返回内容的</a:t>
            </a:r>
            <a:r>
              <a:rPr lang="en-US" altLang="zh-CN" dirty="0" smtClean="0"/>
              <a:t>MIME</a:t>
            </a:r>
            <a:r>
              <a:rPr lang="zh-CN" altLang="en-US" dirty="0" smtClean="0"/>
              <a:t>类型</a:t>
            </a:r>
            <a:endParaRPr lang="en-US" altLang="zh-CN" dirty="0" smtClean="0"/>
          </a:p>
          <a:p>
            <a:pPr lvl="1"/>
            <a:r>
              <a:rPr lang="zh-CN" altLang="en-US" dirty="0" smtClean="0"/>
              <a:t>默认是</a:t>
            </a:r>
            <a:r>
              <a:rPr lang="en-US" altLang="zh-CN" dirty="0" smtClean="0"/>
              <a:t>text/html</a:t>
            </a:r>
            <a:r>
              <a:rPr lang="zh-CN" altLang="en-US" dirty="0" smtClean="0"/>
              <a:t>，可以设</a:t>
            </a:r>
            <a:r>
              <a:rPr lang="en-US" altLang="zh-CN" dirty="0" smtClean="0"/>
              <a:t>text/plain</a:t>
            </a:r>
            <a:r>
              <a:rPr lang="zh-CN" altLang="en-US" dirty="0" smtClean="0"/>
              <a:t>或</a:t>
            </a:r>
            <a:r>
              <a:rPr lang="en-US" altLang="zh-CN" dirty="0" smtClean="0"/>
              <a:t>text/xml</a:t>
            </a:r>
            <a:r>
              <a:rPr lang="zh-CN" altLang="en-US" dirty="0" smtClean="0"/>
              <a:t>等</a:t>
            </a:r>
            <a:endParaRPr lang="en-US" altLang="zh-CN" dirty="0" smtClean="0"/>
          </a:p>
          <a:p>
            <a:pPr lvl="1"/>
            <a:r>
              <a:rPr lang="zh-CN" altLang="en-US" dirty="0" smtClean="0"/>
              <a:t>对于</a:t>
            </a:r>
            <a:r>
              <a:rPr lang="en-US" altLang="zh-CN" dirty="0" smtClean="0"/>
              <a:t>Ajax</a:t>
            </a:r>
            <a:r>
              <a:rPr lang="zh-CN" altLang="en-US" dirty="0" smtClean="0"/>
              <a:t>应用比较有用</a:t>
            </a:r>
            <a:endParaRPr lang="en-US" altLang="zh-CN" dirty="0" smtClean="0"/>
          </a:p>
          <a:p>
            <a:pPr lvl="1"/>
            <a:r>
              <a:rPr lang="en-US" altLang="zh-CN" dirty="0" smtClean="0">
                <a:hlinkClick r:id="rId3" action="ppaction://hlinkfile"/>
              </a:rPr>
              <a:t>example</a:t>
            </a:r>
            <a:endParaRPr lang="en-US" altLang="zh-CN" dirty="0" smtClean="0"/>
          </a:p>
          <a:p>
            <a:r>
              <a:rPr lang="zh-CN" altLang="en-US" dirty="0" smtClean="0"/>
              <a:t>页面重定向也是重要功能</a:t>
            </a:r>
            <a:endParaRPr lang="en-US" altLang="zh-CN" dirty="0" smtClean="0"/>
          </a:p>
          <a:p>
            <a:pPr lvl="1"/>
            <a:r>
              <a:rPr lang="en-US" altLang="zh-CN" dirty="0" smtClean="0">
                <a:hlinkClick r:id="rId4" action="ppaction://hlinkfile"/>
              </a:rPr>
              <a:t>example</a:t>
            </a:r>
            <a:endParaRPr lang="zh-CN" altLang="en-US" dirty="0"/>
          </a:p>
        </p:txBody>
      </p:sp>
    </p:spTree>
    <p:extLst>
      <p:ext uri="{BB962C8B-B14F-4D97-AF65-F5344CB8AC3E}">
        <p14:creationId xmlns:p14="http://schemas.microsoft.com/office/powerpoint/2010/main" val="322071361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超级全局变量</a:t>
            </a:r>
            <a:endParaRPr lang="zh-CN" altLang="en-US" dirty="0"/>
          </a:p>
        </p:txBody>
      </p:sp>
      <p:sp>
        <p:nvSpPr>
          <p:cNvPr id="3" name="内容占位符 2"/>
          <p:cNvSpPr>
            <a:spLocks noGrp="1"/>
          </p:cNvSpPr>
          <p:nvPr>
            <p:ph idx="1"/>
          </p:nvPr>
        </p:nvSpPr>
        <p:spPr>
          <a:xfrm>
            <a:off x="838200" y="1905000"/>
            <a:ext cx="7910264" cy="4114800"/>
          </a:xfrm>
        </p:spPr>
        <p:txBody>
          <a:bodyPr/>
          <a:lstStyle/>
          <a:p>
            <a:r>
              <a:rPr lang="en-US" altLang="zh-CN" dirty="0" smtClean="0"/>
              <a:t>PHP</a:t>
            </a:r>
            <a:r>
              <a:rPr lang="zh-CN" altLang="en-US" dirty="0"/>
              <a:t>中的预定义数组，自动在全局范围内（包含函数内）有效，被称为自动全局变量（</a:t>
            </a:r>
            <a:r>
              <a:rPr lang="en-US" altLang="zh-CN" dirty="0" err="1"/>
              <a:t>autoglobals</a:t>
            </a:r>
            <a:r>
              <a:rPr lang="zh-CN" altLang="en-US" dirty="0"/>
              <a:t>）或者超全局变量（</a:t>
            </a:r>
            <a:r>
              <a:rPr lang="en-US" altLang="zh-CN" dirty="0" err="1"/>
              <a:t>superglobals</a:t>
            </a:r>
            <a:r>
              <a:rPr lang="zh-CN" altLang="en-US" dirty="0" smtClean="0"/>
              <a:t>）</a:t>
            </a:r>
            <a:endParaRPr lang="en-US" altLang="zh-CN" dirty="0" smtClean="0"/>
          </a:p>
          <a:p>
            <a:r>
              <a:rPr lang="zh-CN" altLang="en-US" dirty="0" smtClean="0"/>
              <a:t>其内容主要是所谓</a:t>
            </a:r>
            <a:r>
              <a:rPr lang="en-US" altLang="zh-CN" dirty="0"/>
              <a:t>EGPCS (environment, </a:t>
            </a:r>
            <a:r>
              <a:rPr lang="en-US" altLang="zh-CN" dirty="0" smtClean="0"/>
              <a:t>GET, POST</a:t>
            </a:r>
            <a:r>
              <a:rPr lang="en-US" altLang="zh-CN" dirty="0"/>
              <a:t>, cookies, and server</a:t>
            </a:r>
            <a:r>
              <a:rPr lang="en-US" altLang="zh-CN" dirty="0" smtClean="0"/>
              <a:t>)</a:t>
            </a:r>
            <a:r>
              <a:rPr lang="zh-CN" altLang="en-US" dirty="0" smtClean="0"/>
              <a:t>信息</a:t>
            </a:r>
            <a:endParaRPr lang="en-US" altLang="zh-CN" dirty="0" smtClean="0"/>
          </a:p>
          <a:p>
            <a:r>
              <a:rPr lang="zh-CN" altLang="en-US" dirty="0" smtClean="0"/>
              <a:t>其中的</a:t>
            </a:r>
            <a:r>
              <a:rPr lang="en-US" altLang="zh-CN" dirty="0" smtClean="0"/>
              <a:t>$GLOBALS</a:t>
            </a:r>
            <a:r>
              <a:rPr lang="zh-CN" altLang="en-US" dirty="0" smtClean="0"/>
              <a:t>可以替代</a:t>
            </a:r>
            <a:r>
              <a:rPr lang="en-US" altLang="zh-CN" dirty="0" smtClean="0"/>
              <a:t>global</a:t>
            </a:r>
            <a:r>
              <a:rPr lang="zh-CN" altLang="en-US" dirty="0" smtClean="0"/>
              <a:t>关键字使用</a:t>
            </a:r>
            <a:endParaRPr lang="en-US" altLang="zh-CN" dirty="0" smtClean="0"/>
          </a:p>
          <a:p>
            <a:pPr lvl="1"/>
            <a:r>
              <a:rPr lang="en-US" altLang="zh-CN" dirty="0" smtClean="0">
                <a:hlinkClick r:id="rId3" action="ppaction://hlinkfile"/>
              </a:rPr>
              <a:t>example</a:t>
            </a:r>
            <a:endParaRPr lang="en-US" altLang="zh-CN" dirty="0" smtClean="0"/>
          </a:p>
          <a:p>
            <a:r>
              <a:rPr lang="zh-CN" altLang="en-US" dirty="0"/>
              <a:t>其中的</a:t>
            </a:r>
            <a:r>
              <a:rPr lang="en-US" altLang="zh-CN" dirty="0" smtClean="0"/>
              <a:t>$_FILES</a:t>
            </a:r>
            <a:r>
              <a:rPr lang="zh-CN" altLang="en-US" dirty="0" smtClean="0"/>
              <a:t>提供了上传文件的信息</a:t>
            </a:r>
            <a:endParaRPr lang="zh-CN" altLang="en-US" dirty="0"/>
          </a:p>
        </p:txBody>
      </p:sp>
    </p:spTree>
    <p:extLst>
      <p:ext uri="{BB962C8B-B14F-4D97-AF65-F5344CB8AC3E}">
        <p14:creationId xmlns:p14="http://schemas.microsoft.com/office/powerpoint/2010/main" val="12539345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超级全局变量</a:t>
            </a:r>
          </a:p>
        </p:txBody>
      </p:sp>
      <p:pic>
        <p:nvPicPr>
          <p:cNvPr id="4" name="内容占位符 3"/>
          <p:cNvPicPr>
            <a:picLocks noGrp="1" noChangeAspect="1"/>
          </p:cNvPicPr>
          <p:nvPr>
            <p:ph idx="1"/>
          </p:nvPr>
        </p:nvPicPr>
        <p:blipFill>
          <a:blip r:embed="rId2"/>
          <a:stretch>
            <a:fillRect/>
          </a:stretch>
        </p:blipFill>
        <p:spPr>
          <a:xfrm>
            <a:off x="827584" y="1700808"/>
            <a:ext cx="7772400" cy="2911117"/>
          </a:xfrm>
          <a:prstGeom prst="rect">
            <a:avLst/>
          </a:prstGeom>
        </p:spPr>
      </p:pic>
      <p:pic>
        <p:nvPicPr>
          <p:cNvPr id="5" name="图片 4"/>
          <p:cNvPicPr>
            <a:picLocks noChangeAspect="1"/>
          </p:cNvPicPr>
          <p:nvPr/>
        </p:nvPicPr>
        <p:blipFill>
          <a:blip r:embed="rId3"/>
          <a:stretch>
            <a:fillRect/>
          </a:stretch>
        </p:blipFill>
        <p:spPr>
          <a:xfrm>
            <a:off x="827584" y="4725144"/>
            <a:ext cx="7772400" cy="1639021"/>
          </a:xfrm>
          <a:prstGeom prst="rect">
            <a:avLst/>
          </a:prstGeom>
        </p:spPr>
      </p:pic>
    </p:spTree>
    <p:extLst>
      <p:ext uri="{BB962C8B-B14F-4D97-AF65-F5344CB8AC3E}">
        <p14:creationId xmlns:p14="http://schemas.microsoft.com/office/powerpoint/2010/main" val="236103607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HTTP</a:t>
            </a:r>
            <a:r>
              <a:rPr lang="zh-CN" altLang="en-US" dirty="0" smtClean="0"/>
              <a:t>请求头及环境信息读取</a:t>
            </a:r>
            <a:endParaRPr lang="zh-CN" altLang="en-US" dirty="0"/>
          </a:p>
        </p:txBody>
      </p:sp>
      <p:sp>
        <p:nvSpPr>
          <p:cNvPr id="3" name="内容占位符 2"/>
          <p:cNvSpPr>
            <a:spLocks noGrp="1"/>
          </p:cNvSpPr>
          <p:nvPr>
            <p:ph idx="1"/>
          </p:nvPr>
        </p:nvSpPr>
        <p:spPr/>
        <p:txBody>
          <a:bodyPr/>
          <a:lstStyle/>
          <a:p>
            <a:r>
              <a:rPr lang="en-US" altLang="zh-CN" dirty="0"/>
              <a:t>$_</a:t>
            </a:r>
            <a:r>
              <a:rPr lang="en-US" altLang="zh-CN" dirty="0" smtClean="0"/>
              <a:t>REQUEST</a:t>
            </a:r>
            <a:r>
              <a:rPr lang="zh-CN" altLang="en-US" dirty="0" smtClean="0"/>
              <a:t>中默认包含了</a:t>
            </a:r>
            <a:r>
              <a:rPr lang="en-US" altLang="zh-CN" dirty="0"/>
              <a:t>$_GET</a:t>
            </a:r>
            <a:r>
              <a:rPr lang="zh-CN" altLang="en-US" dirty="0"/>
              <a:t>，</a:t>
            </a:r>
            <a:r>
              <a:rPr lang="en-US" altLang="zh-CN" dirty="0"/>
              <a:t>$_POST  </a:t>
            </a:r>
            <a:r>
              <a:rPr lang="zh-CN" altLang="en-US" dirty="0"/>
              <a:t>和  </a:t>
            </a:r>
            <a:r>
              <a:rPr lang="en-US" altLang="zh-CN" dirty="0"/>
              <a:t>$_COOKIE </a:t>
            </a:r>
            <a:r>
              <a:rPr lang="zh-CN" altLang="en-US" dirty="0"/>
              <a:t>的</a:t>
            </a:r>
            <a:r>
              <a:rPr lang="zh-CN" altLang="en-US" dirty="0" smtClean="0"/>
              <a:t>数组</a:t>
            </a:r>
            <a:endParaRPr lang="en-US" altLang="zh-CN" dirty="0" smtClean="0"/>
          </a:p>
          <a:p>
            <a:r>
              <a:rPr lang="en-US" altLang="zh-CN" dirty="0"/>
              <a:t>$_</a:t>
            </a:r>
            <a:r>
              <a:rPr lang="en-US" altLang="zh-CN" dirty="0" smtClean="0"/>
              <a:t>ENV</a:t>
            </a:r>
            <a:r>
              <a:rPr lang="zh-CN" altLang="en-US" dirty="0" smtClean="0"/>
              <a:t>中包含了通过</a:t>
            </a:r>
            <a:r>
              <a:rPr lang="zh-CN" altLang="en-US" dirty="0"/>
              <a:t>环境方式传递给当前脚本的变量的</a:t>
            </a:r>
            <a:r>
              <a:rPr lang="zh-CN" altLang="en-US" dirty="0" smtClean="0"/>
              <a:t>数组</a:t>
            </a:r>
            <a:endParaRPr lang="en-US" altLang="zh-CN" dirty="0" smtClean="0"/>
          </a:p>
          <a:p>
            <a:r>
              <a:rPr lang="en-US" altLang="zh-CN" dirty="0"/>
              <a:t>$_SERVER </a:t>
            </a:r>
            <a:r>
              <a:rPr lang="zh-CN" altLang="en-US" dirty="0"/>
              <a:t>是一个包含了诸如头信息</a:t>
            </a:r>
            <a:r>
              <a:rPr lang="en-US" altLang="zh-CN" dirty="0"/>
              <a:t>(header)</a:t>
            </a:r>
            <a:r>
              <a:rPr lang="zh-CN" altLang="en-US" dirty="0"/>
              <a:t>、路径</a:t>
            </a:r>
            <a:r>
              <a:rPr lang="en-US" altLang="zh-CN" dirty="0"/>
              <a:t>(path)</a:t>
            </a:r>
            <a:r>
              <a:rPr lang="zh-CN" altLang="en-US" dirty="0"/>
              <a:t>、以及脚本位置</a:t>
            </a:r>
            <a:r>
              <a:rPr lang="en-US" altLang="zh-CN" dirty="0"/>
              <a:t>(script locations)</a:t>
            </a:r>
            <a:r>
              <a:rPr lang="zh-CN" altLang="en-US" dirty="0"/>
              <a:t>等等信息的</a:t>
            </a:r>
            <a:r>
              <a:rPr lang="zh-CN" altLang="en-US" dirty="0" smtClean="0"/>
              <a:t>数组</a:t>
            </a:r>
            <a:endParaRPr lang="en-US" altLang="zh-CN" dirty="0" smtClean="0"/>
          </a:p>
          <a:p>
            <a:pPr lvl="1"/>
            <a:r>
              <a:rPr lang="en-US" altLang="zh-CN" dirty="0">
                <a:hlinkClick r:id="rId2" action="ppaction://hlinkfile"/>
              </a:rPr>
              <a:t>example</a:t>
            </a:r>
            <a:endParaRPr lang="en-US" altLang="zh-CN" dirty="0" smtClean="0"/>
          </a:p>
          <a:p>
            <a:pPr lvl="1"/>
            <a:endParaRPr lang="zh-CN" altLang="en-US" dirty="0"/>
          </a:p>
        </p:txBody>
      </p:sp>
    </p:spTree>
    <p:extLst>
      <p:ext uri="{BB962C8B-B14F-4D97-AF65-F5344CB8AC3E}">
        <p14:creationId xmlns:p14="http://schemas.microsoft.com/office/powerpoint/2010/main" val="120370422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HTTP</a:t>
            </a:r>
            <a:r>
              <a:rPr lang="zh-CN" altLang="en-US" dirty="0"/>
              <a:t>请求头及环境信息读取</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918583"/>
            <a:ext cx="7772400" cy="4087633"/>
          </a:xfrm>
        </p:spPr>
      </p:pic>
    </p:spTree>
    <p:extLst>
      <p:ext uri="{BB962C8B-B14F-4D97-AF65-F5344CB8AC3E}">
        <p14:creationId xmlns:p14="http://schemas.microsoft.com/office/powerpoint/2010/main" val="365366248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表单处理</a:t>
            </a:r>
            <a:endParaRPr lang="zh-CN" altLang="en-US" dirty="0"/>
          </a:p>
        </p:txBody>
      </p:sp>
      <p:sp>
        <p:nvSpPr>
          <p:cNvPr id="3" name="内容占位符 2"/>
          <p:cNvSpPr>
            <a:spLocks noGrp="1"/>
          </p:cNvSpPr>
          <p:nvPr>
            <p:ph idx="1"/>
          </p:nvPr>
        </p:nvSpPr>
        <p:spPr/>
        <p:txBody>
          <a:bodyPr/>
          <a:lstStyle/>
          <a:p>
            <a:r>
              <a:rPr lang="en-US" altLang="zh-CN" dirty="0" smtClean="0"/>
              <a:t>GET</a:t>
            </a:r>
            <a:r>
              <a:rPr lang="zh-CN" altLang="en-US" dirty="0" smtClean="0"/>
              <a:t>方式发送的表单，从</a:t>
            </a:r>
            <a:r>
              <a:rPr lang="en-US" altLang="zh-CN" dirty="0" smtClean="0"/>
              <a:t>$_GET[]</a:t>
            </a:r>
            <a:r>
              <a:rPr lang="zh-CN" altLang="en-US" dirty="0" smtClean="0"/>
              <a:t>中得到表单内容</a:t>
            </a:r>
            <a:endParaRPr lang="en-US" altLang="zh-CN" dirty="0" smtClean="0"/>
          </a:p>
          <a:p>
            <a:pPr lvl="1"/>
            <a:r>
              <a:rPr lang="zh-CN" altLang="en-US" dirty="0" smtClean="0"/>
              <a:t>此时还将得到用户在</a:t>
            </a:r>
            <a:r>
              <a:rPr lang="en-US" altLang="zh-CN" dirty="0" smtClean="0"/>
              <a:t>URL</a:t>
            </a:r>
            <a:r>
              <a:rPr lang="zh-CN" altLang="en-US" dirty="0" smtClean="0"/>
              <a:t>上附加的其他查询字符串内容</a:t>
            </a:r>
            <a:endParaRPr lang="en-US" altLang="zh-CN" dirty="0" smtClean="0"/>
          </a:p>
          <a:p>
            <a:pPr lvl="1"/>
            <a:r>
              <a:rPr lang="en-US" altLang="zh-CN" dirty="0" smtClean="0">
                <a:hlinkClick r:id="rId2" action="ppaction://hlinkfile"/>
              </a:rPr>
              <a:t>example</a:t>
            </a:r>
            <a:endParaRPr lang="en-US" altLang="zh-CN" dirty="0"/>
          </a:p>
          <a:p>
            <a:r>
              <a:rPr lang="en-US" altLang="zh-CN" dirty="0" smtClean="0"/>
              <a:t>POST</a:t>
            </a:r>
            <a:r>
              <a:rPr lang="zh-CN" altLang="en-US" dirty="0" smtClean="0"/>
              <a:t>方式发送的表单，从</a:t>
            </a:r>
            <a:r>
              <a:rPr lang="en-US" altLang="zh-CN" dirty="0" smtClean="0"/>
              <a:t>$_POST[]</a:t>
            </a:r>
            <a:r>
              <a:rPr lang="zh-CN" altLang="en-US" dirty="0" smtClean="0"/>
              <a:t>中得到表单内容</a:t>
            </a:r>
            <a:endParaRPr lang="en-US" altLang="zh-CN" dirty="0" smtClean="0"/>
          </a:p>
          <a:p>
            <a:pPr lvl="1"/>
            <a:r>
              <a:rPr lang="en-US" altLang="zh-CN" dirty="0" smtClean="0">
                <a:hlinkClick r:id="rId3" action="ppaction://hlinkfile"/>
              </a:rPr>
              <a:t>example</a:t>
            </a:r>
            <a:endParaRPr lang="en-US" altLang="zh-CN" dirty="0" smtClean="0"/>
          </a:p>
        </p:txBody>
      </p:sp>
    </p:spTree>
    <p:extLst>
      <p:ext uri="{BB962C8B-B14F-4D97-AF65-F5344CB8AC3E}">
        <p14:creationId xmlns:p14="http://schemas.microsoft.com/office/powerpoint/2010/main" val="9264359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62" name="Rectangle 2"/>
          <p:cNvSpPr>
            <a:spLocks noGrp="1" noChangeArrowheads="1"/>
          </p:cNvSpPr>
          <p:nvPr>
            <p:ph type="title"/>
          </p:nvPr>
        </p:nvSpPr>
        <p:spPr/>
        <p:txBody>
          <a:bodyPr/>
          <a:lstStyle/>
          <a:p>
            <a:r>
              <a:rPr lang="zh-CN" altLang="en-US" dirty="0"/>
              <a:t>响应消息生成</a:t>
            </a:r>
          </a:p>
        </p:txBody>
      </p:sp>
      <p:sp>
        <p:nvSpPr>
          <p:cNvPr id="1372163"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服务器可返回的</a:t>
            </a:r>
            <a:r>
              <a:rPr lang="zh-CN" altLang="en-US" dirty="0" smtClean="0"/>
              <a:t>资源</a:t>
            </a:r>
            <a:r>
              <a:rPr lang="en-US" altLang="zh-CN" dirty="0" smtClean="0"/>
              <a:t> </a:t>
            </a:r>
            <a:endParaRPr lang="en-US" altLang="zh-CN" dirty="0"/>
          </a:p>
          <a:p>
            <a:pPr lvl="1"/>
            <a:r>
              <a:rPr lang="zh-CN" altLang="en-US" dirty="0" smtClean="0"/>
              <a:t>响应消息（重定向）</a:t>
            </a:r>
            <a:endParaRPr lang="en-US" altLang="zh-CN" dirty="0" smtClean="0"/>
          </a:p>
          <a:p>
            <a:pPr lvl="1"/>
            <a:r>
              <a:rPr lang="zh-CN" altLang="en-US" dirty="0" smtClean="0"/>
              <a:t>静态</a:t>
            </a:r>
            <a:r>
              <a:rPr lang="zh-CN" altLang="en-US" dirty="0"/>
              <a:t>内容</a:t>
            </a:r>
          </a:p>
          <a:p>
            <a:pPr lvl="1"/>
            <a:r>
              <a:rPr lang="zh-CN" altLang="en-US" dirty="0"/>
              <a:t>动态生成资源</a:t>
            </a:r>
          </a:p>
          <a:p>
            <a:pPr lvl="1">
              <a:buFont typeface="Wingdings" pitchFamily="2" charset="2"/>
              <a:buNone/>
            </a:pPr>
            <a:endParaRPr lang="zh-CN" altLang="en-US" dirty="0"/>
          </a:p>
          <a:p>
            <a:r>
              <a:rPr lang="zh-CN" altLang="en-US" dirty="0"/>
              <a:t>动态生成响应的创建</a:t>
            </a:r>
            <a:r>
              <a:rPr lang="zh-CN" altLang="en-US" dirty="0" smtClean="0"/>
              <a:t>方法</a:t>
            </a:r>
            <a:r>
              <a:rPr lang="en-US" altLang="zh-CN" dirty="0" smtClean="0"/>
              <a:t> </a:t>
            </a:r>
            <a:endParaRPr lang="en-US" altLang="zh-CN" dirty="0"/>
          </a:p>
          <a:p>
            <a:pPr lvl="1"/>
            <a:r>
              <a:rPr lang="zh-CN" altLang="en-US" dirty="0"/>
              <a:t>服务器端嵌入</a:t>
            </a:r>
            <a:r>
              <a:rPr lang="zh-CN" altLang="en-US" dirty="0" smtClean="0"/>
              <a:t>命令</a:t>
            </a:r>
            <a:r>
              <a:rPr lang="zh-CN" altLang="en-US" dirty="0"/>
              <a:t>（</a:t>
            </a:r>
            <a:r>
              <a:rPr lang="en-US" altLang="zh-CN" dirty="0" smtClean="0"/>
              <a:t>Server-side Include</a:t>
            </a:r>
            <a:r>
              <a:rPr lang="zh-CN" altLang="en-US" dirty="0" smtClean="0"/>
              <a:t>，</a:t>
            </a:r>
            <a:r>
              <a:rPr lang="en-US" altLang="zh-CN" dirty="0" smtClean="0"/>
              <a:t> SSI</a:t>
            </a:r>
            <a:r>
              <a:rPr lang="zh-CN" altLang="en-US" dirty="0" smtClean="0"/>
              <a:t>）</a:t>
            </a:r>
            <a:endParaRPr lang="en-US" altLang="zh-CN" dirty="0" smtClean="0"/>
          </a:p>
          <a:p>
            <a:pPr lvl="1"/>
            <a:r>
              <a:rPr lang="zh-CN" altLang="en-US" dirty="0" smtClean="0"/>
              <a:t>服务器端程序</a:t>
            </a:r>
            <a:endParaRPr lang="en-US" altLang="zh-CN" dirty="0" smtClean="0"/>
          </a:p>
          <a:p>
            <a:pPr lvl="1"/>
            <a:r>
              <a:rPr lang="zh-CN" altLang="en-US" dirty="0" smtClean="0"/>
              <a:t>服务器</a:t>
            </a:r>
            <a:r>
              <a:rPr lang="zh-CN" altLang="en-US" dirty="0"/>
              <a:t>端脚本</a:t>
            </a:r>
          </a:p>
        </p:txBody>
      </p:sp>
    </p:spTree>
    <p:extLst>
      <p:ext uri="{BB962C8B-B14F-4D97-AF65-F5344CB8AC3E}">
        <p14:creationId xmlns:p14="http://schemas.microsoft.com/office/powerpoint/2010/main" val="100876360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表单处理</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4381" y="1905000"/>
            <a:ext cx="6600038" cy="4114800"/>
          </a:xfrm>
        </p:spPr>
      </p:pic>
    </p:spTree>
    <p:extLst>
      <p:ext uri="{BB962C8B-B14F-4D97-AF65-F5344CB8AC3E}">
        <p14:creationId xmlns:p14="http://schemas.microsoft.com/office/powerpoint/2010/main" val="27764553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表单处理</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9995" y="1905000"/>
            <a:ext cx="5988810" cy="4114800"/>
          </a:xfrm>
        </p:spPr>
      </p:pic>
    </p:spTree>
    <p:extLst>
      <p:ext uri="{BB962C8B-B14F-4D97-AF65-F5344CB8AC3E}">
        <p14:creationId xmlns:p14="http://schemas.microsoft.com/office/powerpoint/2010/main" val="263154168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表单处理</a:t>
            </a:r>
          </a:p>
        </p:txBody>
      </p:sp>
      <p:sp>
        <p:nvSpPr>
          <p:cNvPr id="3" name="内容占位符 2"/>
          <p:cNvSpPr>
            <a:spLocks noGrp="1"/>
          </p:cNvSpPr>
          <p:nvPr>
            <p:ph idx="1"/>
          </p:nvPr>
        </p:nvSpPr>
        <p:spPr/>
        <p:txBody>
          <a:bodyPr/>
          <a:lstStyle/>
          <a:p>
            <a:r>
              <a:rPr lang="zh-CN" altLang="en-US" dirty="0" smtClean="0"/>
              <a:t>多值参数</a:t>
            </a:r>
            <a:endParaRPr lang="en-US" altLang="zh-CN" dirty="0" smtClean="0"/>
          </a:p>
          <a:p>
            <a:pPr lvl="1"/>
            <a:r>
              <a:rPr lang="zh-CN" altLang="en-US" dirty="0" smtClean="0"/>
              <a:t>对于</a:t>
            </a:r>
            <a:r>
              <a:rPr lang="en-US" altLang="zh-CN" dirty="0" smtClean="0"/>
              <a:t>checkbox</a:t>
            </a:r>
            <a:r>
              <a:rPr lang="zh-CN" altLang="en-US" dirty="0" smtClean="0"/>
              <a:t>或</a:t>
            </a:r>
            <a:r>
              <a:rPr lang="en-US" altLang="zh-CN" dirty="0" smtClean="0"/>
              <a:t>select</a:t>
            </a:r>
            <a:r>
              <a:rPr lang="zh-CN" altLang="en-US" dirty="0" smtClean="0"/>
              <a:t>这样同一</a:t>
            </a:r>
            <a:r>
              <a:rPr lang="en-US" altLang="zh-CN" dirty="0" smtClean="0"/>
              <a:t>name</a:t>
            </a:r>
            <a:r>
              <a:rPr lang="zh-CN" altLang="en-US" dirty="0" smtClean="0"/>
              <a:t>可能有多个值的控件，</a:t>
            </a:r>
            <a:r>
              <a:rPr lang="en-US" altLang="zh-CN" dirty="0" smtClean="0"/>
              <a:t>PHP</a:t>
            </a:r>
            <a:r>
              <a:rPr lang="zh-CN" altLang="en-US" dirty="0" smtClean="0"/>
              <a:t>要求控件</a:t>
            </a:r>
            <a:r>
              <a:rPr lang="en-US" altLang="zh-CN" dirty="0" smtClean="0"/>
              <a:t>name</a:t>
            </a:r>
            <a:r>
              <a:rPr lang="zh-CN" altLang="en-US" dirty="0" smtClean="0"/>
              <a:t>应使用</a:t>
            </a:r>
            <a:r>
              <a:rPr lang="en-US" altLang="zh-CN" dirty="0" smtClean="0"/>
              <a:t>[]</a:t>
            </a:r>
            <a:r>
              <a:rPr lang="zh-CN" altLang="en-US" dirty="0" smtClean="0"/>
              <a:t>结尾</a:t>
            </a:r>
            <a:endParaRPr lang="en-US" altLang="zh-CN" dirty="0" smtClean="0"/>
          </a:p>
          <a:p>
            <a:pPr lvl="1"/>
            <a:r>
              <a:rPr lang="en-US" altLang="zh-CN" dirty="0" smtClean="0">
                <a:hlinkClick r:id="rId2" action="ppaction://hlinkfile"/>
              </a:rPr>
              <a:t>example</a:t>
            </a:r>
            <a:endParaRPr lang="en-US" altLang="zh-CN" dirty="0" smtClean="0"/>
          </a:p>
          <a:p>
            <a:r>
              <a:rPr lang="zh-CN" altLang="en-US" dirty="0" smtClean="0"/>
              <a:t>表单输入的过滤和验证</a:t>
            </a:r>
            <a:endParaRPr lang="zh-CN" altLang="en-US" dirty="0"/>
          </a:p>
        </p:txBody>
      </p:sp>
    </p:spTree>
    <p:extLst>
      <p:ext uri="{BB962C8B-B14F-4D97-AF65-F5344CB8AC3E}">
        <p14:creationId xmlns:p14="http://schemas.microsoft.com/office/powerpoint/2010/main" val="309113665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020" name="Rectangle 4"/>
          <p:cNvSpPr>
            <a:spLocks noGrp="1" noChangeArrowheads="1"/>
          </p:cNvSpPr>
          <p:nvPr>
            <p:ph type="ctrTitle"/>
          </p:nvPr>
        </p:nvSpPr>
        <p:spPr/>
        <p:txBody>
          <a:bodyPr/>
          <a:lstStyle/>
          <a:p>
            <a:r>
              <a:rPr lang="en-US" altLang="zh-CN" dirty="0"/>
              <a:t>Part </a:t>
            </a:r>
            <a:r>
              <a:rPr lang="en-US" altLang="zh-CN" dirty="0" smtClean="0"/>
              <a:t>VII</a:t>
            </a:r>
            <a:endParaRPr lang="en-US" altLang="zh-CN" dirty="0"/>
          </a:p>
        </p:txBody>
      </p:sp>
      <p:sp>
        <p:nvSpPr>
          <p:cNvPr id="1366021" name="Rectangle 5" descr="Rectangle: Click to edit Master text styles&#10;Second level&#10;Third level&#10;Fourth level&#10;Fifth level"/>
          <p:cNvSpPr>
            <a:spLocks noGrp="1" noChangeArrowheads="1"/>
          </p:cNvSpPr>
          <p:nvPr>
            <p:ph type="subTitle" idx="1"/>
          </p:nvPr>
        </p:nvSpPr>
        <p:spPr/>
        <p:txBody>
          <a:bodyPr/>
          <a:lstStyle/>
          <a:p>
            <a:r>
              <a:rPr lang="en-US" altLang="zh-CN" dirty="0" smtClean="0"/>
              <a:t>PHP</a:t>
            </a:r>
            <a:r>
              <a:rPr lang="zh-CN" altLang="en-US" dirty="0" smtClean="0"/>
              <a:t>状态维护</a:t>
            </a:r>
            <a:endParaRPr lang="zh-CN" altLang="en-US" dirty="0"/>
          </a:p>
        </p:txBody>
      </p:sp>
    </p:spTree>
    <p:extLst>
      <p:ext uri="{BB962C8B-B14F-4D97-AF65-F5344CB8AC3E}">
        <p14:creationId xmlns:p14="http://schemas.microsoft.com/office/powerpoint/2010/main" val="1433768284"/>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5" name="Rectangle 2"/>
          <p:cNvSpPr>
            <a:spLocks noGrp="1" noChangeArrowheads="1"/>
          </p:cNvSpPr>
          <p:nvPr>
            <p:ph type="title"/>
          </p:nvPr>
        </p:nvSpPr>
        <p:spPr/>
        <p:txBody>
          <a:bodyPr/>
          <a:lstStyle/>
          <a:p>
            <a:pPr eaLnBrk="1" hangingPunct="1"/>
            <a:r>
              <a:rPr lang="en-US" altLang="zh-CN" dirty="0" smtClean="0"/>
              <a:t>HTTP</a:t>
            </a:r>
            <a:r>
              <a:rPr lang="zh-CN" altLang="en-US" dirty="0" smtClean="0"/>
              <a:t>的状态管理问题</a:t>
            </a:r>
          </a:p>
        </p:txBody>
      </p:sp>
      <p:sp>
        <p:nvSpPr>
          <p:cNvPr id="192516"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US" altLang="zh-CN" dirty="0" smtClean="0"/>
              <a:t>HTTP</a:t>
            </a:r>
            <a:r>
              <a:rPr lang="zh-CN" altLang="en-US" dirty="0" smtClean="0"/>
              <a:t>本身是无状态协议</a:t>
            </a:r>
            <a:r>
              <a:rPr lang="en-US" altLang="zh-CN" dirty="0" smtClean="0"/>
              <a:t>,</a:t>
            </a:r>
            <a:r>
              <a:rPr lang="zh-CN" altLang="en-US" dirty="0" smtClean="0"/>
              <a:t>但是服务器可以有合理理由在一个或多个</a:t>
            </a:r>
            <a:r>
              <a:rPr lang="en-US" altLang="zh-CN" dirty="0" smtClean="0"/>
              <a:t>Web</a:t>
            </a:r>
            <a:r>
              <a:rPr lang="zh-CN" altLang="en-US" dirty="0" smtClean="0"/>
              <a:t>会话中</a:t>
            </a:r>
            <a:r>
              <a:rPr lang="en-US" altLang="zh-CN" dirty="0" smtClean="0"/>
              <a:t>/</a:t>
            </a:r>
            <a:r>
              <a:rPr lang="zh-CN" altLang="en-US" dirty="0" smtClean="0"/>
              <a:t>间通过一系列请求保持信息</a:t>
            </a:r>
          </a:p>
          <a:p>
            <a:pPr eaLnBrk="1" hangingPunct="1"/>
            <a:r>
              <a:rPr lang="en-US" altLang="zh-CN" dirty="0"/>
              <a:t>HTTP</a:t>
            </a:r>
            <a:r>
              <a:rPr lang="zh-CN" altLang="en-US" dirty="0"/>
              <a:t>中对状态进行管理的</a:t>
            </a:r>
            <a:r>
              <a:rPr lang="zh-CN" altLang="en-US" dirty="0" smtClean="0"/>
              <a:t>方式主要包括</a:t>
            </a:r>
            <a:endParaRPr lang="en-US" altLang="zh-CN" dirty="0" smtClean="0"/>
          </a:p>
          <a:p>
            <a:pPr lvl="1" eaLnBrk="1" hangingPunct="1"/>
            <a:r>
              <a:rPr lang="zh-CN" altLang="en-US" dirty="0" smtClean="0"/>
              <a:t>查询字符串</a:t>
            </a:r>
            <a:r>
              <a:rPr lang="en-US" altLang="zh-CN" dirty="0" smtClean="0"/>
              <a:t>/URL</a:t>
            </a:r>
            <a:r>
              <a:rPr lang="zh-CN" altLang="en-US" dirty="0" smtClean="0"/>
              <a:t>改写，</a:t>
            </a:r>
            <a:r>
              <a:rPr lang="en-US" altLang="zh-CN" dirty="0"/>
              <a:t>Query strings</a:t>
            </a:r>
          </a:p>
          <a:p>
            <a:pPr lvl="1" eaLnBrk="1" hangingPunct="1"/>
            <a:r>
              <a:rPr lang="en-US" altLang="zh-CN" dirty="0" smtClean="0"/>
              <a:t>Cookie</a:t>
            </a:r>
          </a:p>
          <a:p>
            <a:pPr eaLnBrk="1" hangingPunct="1"/>
            <a:r>
              <a:rPr lang="zh-CN" altLang="en-US" dirty="0" smtClean="0"/>
              <a:t>服务器端扩展往往还提供了</a:t>
            </a:r>
            <a:r>
              <a:rPr lang="en-US" altLang="zh-CN" dirty="0" smtClean="0"/>
              <a:t>Session</a:t>
            </a:r>
            <a:r>
              <a:rPr lang="zh-CN" altLang="en-US" dirty="0" smtClean="0"/>
              <a:t>机制</a:t>
            </a:r>
          </a:p>
        </p:txBody>
      </p:sp>
    </p:spTree>
    <p:extLst>
      <p:ext uri="{BB962C8B-B14F-4D97-AF65-F5344CB8AC3E}">
        <p14:creationId xmlns:p14="http://schemas.microsoft.com/office/powerpoint/2010/main" val="350204700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HTTP</a:t>
            </a:r>
            <a:r>
              <a:rPr lang="zh-CN" altLang="en-US" dirty="0"/>
              <a:t>的状态管理问题</a:t>
            </a:r>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04167" y="1905000"/>
            <a:ext cx="4240465" cy="4114800"/>
          </a:xfrm>
        </p:spPr>
      </p:pic>
    </p:spTree>
    <p:extLst>
      <p:ext uri="{BB962C8B-B14F-4D97-AF65-F5344CB8AC3E}">
        <p14:creationId xmlns:p14="http://schemas.microsoft.com/office/powerpoint/2010/main" val="237140415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HTTP</a:t>
            </a:r>
            <a:r>
              <a:rPr lang="zh-CN" altLang="en-US" dirty="0"/>
              <a:t>的状态管理问题</a:t>
            </a:r>
          </a:p>
        </p:txBody>
      </p:sp>
      <p:pic>
        <p:nvPicPr>
          <p:cNvPr id="6" name="内容占位符 5"/>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043608" y="1628800"/>
            <a:ext cx="2880320" cy="4941636"/>
          </a:xfrm>
        </p:spPr>
      </p:pic>
      <p:pic>
        <p:nvPicPr>
          <p:cNvPr id="7" name="内容占位符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800600" y="2521803"/>
            <a:ext cx="3810000" cy="2881194"/>
          </a:xfrm>
        </p:spPr>
      </p:pic>
    </p:spTree>
    <p:extLst>
      <p:ext uri="{BB962C8B-B14F-4D97-AF65-F5344CB8AC3E}">
        <p14:creationId xmlns:p14="http://schemas.microsoft.com/office/powerpoint/2010/main" val="181869349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查询字符串方式</a:t>
            </a:r>
            <a:endParaRPr lang="zh-CN" altLang="en-US" dirty="0"/>
          </a:p>
        </p:txBody>
      </p:sp>
      <p:sp>
        <p:nvSpPr>
          <p:cNvPr id="5" name="内容占位符 4"/>
          <p:cNvSpPr>
            <a:spLocks noGrp="1"/>
          </p:cNvSpPr>
          <p:nvPr>
            <p:ph idx="1"/>
          </p:nvPr>
        </p:nvSpPr>
        <p:spPr/>
        <p:txBody>
          <a:bodyPr/>
          <a:lstStyle/>
          <a:p>
            <a:r>
              <a:rPr lang="zh-CN" altLang="en-US" dirty="0" smtClean="0"/>
              <a:t>可以通过隐藏桢或隐藏字段在页间传递信息</a:t>
            </a:r>
            <a:endParaRPr lang="en-US" altLang="zh-CN" dirty="0" smtClean="0"/>
          </a:p>
          <a:p>
            <a:r>
              <a:rPr lang="zh-CN" altLang="en-US" dirty="0" smtClean="0"/>
              <a:t>可以通过重写</a:t>
            </a:r>
            <a:r>
              <a:rPr lang="en-US" altLang="zh-CN" dirty="0" smtClean="0"/>
              <a:t>URL</a:t>
            </a:r>
            <a:r>
              <a:rPr lang="zh-CN" altLang="en-US" dirty="0" smtClean="0"/>
              <a:t>方式，在</a:t>
            </a:r>
            <a:r>
              <a:rPr lang="en-US" altLang="zh-CN" dirty="0" smtClean="0"/>
              <a:t>URL</a:t>
            </a:r>
            <a:r>
              <a:rPr lang="zh-CN" altLang="en-US" dirty="0" smtClean="0"/>
              <a:t>后添加额外信息来</a:t>
            </a:r>
            <a:r>
              <a:rPr lang="zh-CN" altLang="en-US" dirty="0"/>
              <a:t>在页间传递</a:t>
            </a:r>
            <a:r>
              <a:rPr lang="zh-CN" altLang="en-US" dirty="0" smtClean="0"/>
              <a:t>信息</a:t>
            </a:r>
            <a:endParaRPr lang="en-US" altLang="zh-CN" dirty="0" smtClean="0"/>
          </a:p>
          <a:p>
            <a:pPr lvl="1"/>
            <a:r>
              <a:rPr lang="zh-CN" altLang="en-US" dirty="0" smtClean="0"/>
              <a:t>优点：幂等，便于</a:t>
            </a:r>
            <a:r>
              <a:rPr lang="en-US" altLang="zh-CN" dirty="0" smtClean="0"/>
              <a:t>SEO</a:t>
            </a:r>
          </a:p>
          <a:p>
            <a:pPr lvl="1"/>
            <a:r>
              <a:rPr lang="zh-CN" altLang="en-US" dirty="0" smtClean="0"/>
              <a:t>缺点：用户易篡改，传递信息量有限</a:t>
            </a:r>
            <a:endParaRPr lang="en-US" altLang="zh-CN" dirty="0" smtClean="0"/>
          </a:p>
          <a:p>
            <a:pPr lvl="1"/>
            <a:r>
              <a:rPr lang="zh-CN" altLang="en-US" dirty="0" smtClean="0"/>
              <a:t>往往用于传递</a:t>
            </a:r>
            <a:r>
              <a:rPr lang="en-US" altLang="zh-CN" dirty="0" err="1" smtClean="0"/>
              <a:t>SessionID</a:t>
            </a:r>
            <a:r>
              <a:rPr lang="zh-CN" altLang="en-US" dirty="0" smtClean="0"/>
              <a:t>等信息，作为无</a:t>
            </a:r>
            <a:r>
              <a:rPr lang="en-US" altLang="zh-CN" dirty="0" smtClean="0"/>
              <a:t>Cookie</a:t>
            </a:r>
            <a:r>
              <a:rPr lang="zh-CN" altLang="en-US" dirty="0" smtClean="0"/>
              <a:t>时的备用方案</a:t>
            </a:r>
            <a:endParaRPr lang="en-US" altLang="zh-CN" dirty="0" smtClean="0"/>
          </a:p>
          <a:p>
            <a:pPr lvl="1"/>
            <a:r>
              <a:rPr lang="en-US" altLang="zh-CN" dirty="0" smtClean="0">
                <a:hlinkClick r:id="rId2" action="ppaction://hlinkfile"/>
              </a:rPr>
              <a:t>example</a:t>
            </a:r>
            <a:endParaRPr lang="zh-CN" altLang="en-US" dirty="0"/>
          </a:p>
        </p:txBody>
      </p:sp>
    </p:spTree>
    <p:extLst>
      <p:ext uri="{BB962C8B-B14F-4D97-AF65-F5344CB8AC3E}">
        <p14:creationId xmlns:p14="http://schemas.microsoft.com/office/powerpoint/2010/main" val="2219138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9" name="Rectangle 2"/>
          <p:cNvSpPr>
            <a:spLocks noGrp="1" noChangeArrowheads="1"/>
          </p:cNvSpPr>
          <p:nvPr>
            <p:ph type="title"/>
          </p:nvPr>
        </p:nvSpPr>
        <p:spPr/>
        <p:txBody>
          <a:bodyPr/>
          <a:lstStyle/>
          <a:p>
            <a:pPr eaLnBrk="1" hangingPunct="1"/>
            <a:r>
              <a:rPr lang="en-US" altLang="zh-CN" smtClean="0"/>
              <a:t>Cookie</a:t>
            </a:r>
            <a:r>
              <a:rPr lang="zh-CN" altLang="en-US" smtClean="0"/>
              <a:t>定义</a:t>
            </a:r>
          </a:p>
        </p:txBody>
      </p:sp>
      <p:sp>
        <p:nvSpPr>
          <p:cNvPr id="193540"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US" altLang="zh-CN" dirty="0"/>
              <a:t>Cookie</a:t>
            </a:r>
            <a:r>
              <a:rPr lang="zh-CN" altLang="en-US" dirty="0"/>
              <a:t>首先由</a:t>
            </a:r>
            <a:r>
              <a:rPr lang="en-US" altLang="zh-CN" dirty="0"/>
              <a:t>Netscape</a:t>
            </a:r>
            <a:r>
              <a:rPr lang="zh-CN" altLang="en-US" dirty="0"/>
              <a:t>在</a:t>
            </a:r>
            <a:r>
              <a:rPr lang="en-US" altLang="zh-CN" dirty="0"/>
              <a:t>1994</a:t>
            </a:r>
            <a:r>
              <a:rPr lang="zh-CN" altLang="en-US" dirty="0"/>
              <a:t>年引入，然后于</a:t>
            </a:r>
            <a:r>
              <a:rPr lang="en-US" altLang="zh-CN" dirty="0"/>
              <a:t>2000</a:t>
            </a:r>
            <a:r>
              <a:rPr lang="zh-CN" altLang="en-US" dirty="0"/>
              <a:t>年</a:t>
            </a:r>
            <a:r>
              <a:rPr lang="en-US" altLang="zh-CN" dirty="0"/>
              <a:t>10</a:t>
            </a:r>
            <a:r>
              <a:rPr lang="zh-CN" altLang="en-US" dirty="0"/>
              <a:t>月作为</a:t>
            </a:r>
            <a:r>
              <a:rPr lang="en-US" altLang="zh-CN" dirty="0"/>
              <a:t>IETF</a:t>
            </a:r>
            <a:r>
              <a:rPr lang="zh-CN" altLang="en-US" dirty="0"/>
              <a:t>标准</a:t>
            </a:r>
            <a:r>
              <a:rPr lang="en-US" altLang="zh-CN" dirty="0"/>
              <a:t>(RFC 2965)</a:t>
            </a:r>
            <a:r>
              <a:rPr lang="zh-CN" altLang="en-US" dirty="0"/>
              <a:t>提出</a:t>
            </a:r>
          </a:p>
          <a:p>
            <a:pPr eaLnBrk="1" hangingPunct="1"/>
            <a:r>
              <a:rPr lang="en-US" altLang="zh-CN" dirty="0" smtClean="0"/>
              <a:t>Cookie</a:t>
            </a:r>
            <a:r>
              <a:rPr lang="zh-CN" altLang="en-US" dirty="0" smtClean="0"/>
              <a:t>是存储在客户端机器上的小段信息</a:t>
            </a:r>
          </a:p>
          <a:p>
            <a:pPr lvl="1" eaLnBrk="1" hangingPunct="1"/>
            <a:r>
              <a:rPr lang="zh-CN" altLang="en-US" dirty="0" smtClean="0"/>
              <a:t>它由</a:t>
            </a:r>
            <a:r>
              <a:rPr lang="en-US" altLang="zh-CN" dirty="0" smtClean="0"/>
              <a:t>Web</a:t>
            </a:r>
            <a:r>
              <a:rPr lang="zh-CN" altLang="en-US" dirty="0" smtClean="0"/>
              <a:t>服务器发送给浏览器</a:t>
            </a:r>
            <a:r>
              <a:rPr lang="zh-CN" altLang="en-US" dirty="0"/>
              <a:t>，</a:t>
            </a:r>
            <a:r>
              <a:rPr lang="zh-CN" altLang="en-US" dirty="0" smtClean="0"/>
              <a:t>并代表服务器存储在用户的机器上</a:t>
            </a:r>
          </a:p>
          <a:p>
            <a:pPr lvl="1" eaLnBrk="1" hangingPunct="1"/>
            <a:r>
              <a:rPr lang="zh-CN" altLang="en-US" dirty="0" smtClean="0"/>
              <a:t>它提供了持续的存储识别数据的机制</a:t>
            </a:r>
            <a:endParaRPr lang="en-US" altLang="zh-CN" dirty="0" smtClean="0"/>
          </a:p>
          <a:p>
            <a:pPr eaLnBrk="1" hangingPunct="1"/>
            <a:r>
              <a:rPr lang="en-US" altLang="zh-CN" dirty="0" smtClean="0"/>
              <a:t>Cookie</a:t>
            </a:r>
            <a:r>
              <a:rPr lang="zh-CN" altLang="en-US" dirty="0" smtClean="0"/>
              <a:t>分类</a:t>
            </a:r>
            <a:endParaRPr lang="en-US" altLang="zh-CN" dirty="0" smtClean="0"/>
          </a:p>
          <a:p>
            <a:pPr lvl="1" eaLnBrk="1" hangingPunct="1"/>
            <a:r>
              <a:rPr lang="zh-CN" altLang="en-US" dirty="0" smtClean="0"/>
              <a:t>会话</a:t>
            </a:r>
            <a:r>
              <a:rPr lang="en-US" altLang="zh-CN" dirty="0" smtClean="0"/>
              <a:t>Cookie</a:t>
            </a:r>
            <a:r>
              <a:rPr lang="zh-CN" altLang="en-US" dirty="0" smtClean="0"/>
              <a:t>：浏览器关闭就直接删除</a:t>
            </a:r>
            <a:endParaRPr lang="en-US" altLang="zh-CN" dirty="0" smtClean="0"/>
          </a:p>
          <a:p>
            <a:pPr lvl="1" eaLnBrk="1" hangingPunct="1"/>
            <a:r>
              <a:rPr lang="zh-CN" altLang="en-US" dirty="0" smtClean="0"/>
              <a:t>持久</a:t>
            </a:r>
            <a:r>
              <a:rPr lang="en-US" altLang="zh-CN" dirty="0" smtClean="0"/>
              <a:t>Cookie</a:t>
            </a:r>
            <a:r>
              <a:rPr lang="zh-CN" altLang="en-US" dirty="0" smtClean="0"/>
              <a:t>：有过期时间，过期后删除</a:t>
            </a:r>
          </a:p>
        </p:txBody>
      </p:sp>
    </p:spTree>
    <p:extLst>
      <p:ext uri="{BB962C8B-B14F-4D97-AF65-F5344CB8AC3E}">
        <p14:creationId xmlns:p14="http://schemas.microsoft.com/office/powerpoint/2010/main" val="413868650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3" name="Rectangle 2"/>
          <p:cNvSpPr>
            <a:spLocks noGrp="1" noChangeArrowheads="1"/>
          </p:cNvSpPr>
          <p:nvPr>
            <p:ph type="title"/>
          </p:nvPr>
        </p:nvSpPr>
        <p:spPr/>
        <p:txBody>
          <a:bodyPr/>
          <a:lstStyle/>
          <a:p>
            <a:pPr eaLnBrk="1" hangingPunct="1"/>
            <a:r>
              <a:rPr lang="en-US" altLang="zh-CN" dirty="0" smtClean="0"/>
              <a:t>Cookie</a:t>
            </a:r>
            <a:r>
              <a:rPr lang="zh-CN" altLang="en-US" dirty="0" smtClean="0"/>
              <a:t>运行机制</a:t>
            </a:r>
          </a:p>
        </p:txBody>
      </p:sp>
      <p:sp>
        <p:nvSpPr>
          <p:cNvPr id="194564" name="Rectangle 3" descr="Rectangle: Click to edit Master text styles&#10;Second level&#10;Third level&#10;Fourth level&#10;Fifth level"/>
          <p:cNvSpPr>
            <a:spLocks noGrp="1" noChangeArrowheads="1"/>
          </p:cNvSpPr>
          <p:nvPr>
            <p:ph type="body" idx="1"/>
          </p:nvPr>
        </p:nvSpPr>
        <p:spPr>
          <a:xfrm>
            <a:off x="827584" y="1628800"/>
            <a:ext cx="7772400" cy="4114800"/>
          </a:xfrm>
        </p:spPr>
        <p:txBody>
          <a:bodyPr/>
          <a:lstStyle/>
          <a:p>
            <a:pPr marL="533400" indent="-533400" eaLnBrk="1" hangingPunct="1"/>
            <a:r>
              <a:rPr lang="zh-CN" altLang="en-US" dirty="0" smtClean="0"/>
              <a:t>基本机制</a:t>
            </a:r>
            <a:endParaRPr lang="en-US" altLang="zh-CN" dirty="0" smtClean="0"/>
          </a:p>
          <a:p>
            <a:pPr marL="914400" lvl="1" indent="-457200" eaLnBrk="1" hangingPunct="1">
              <a:buFont typeface="Wingdings" pitchFamily="2" charset="2"/>
              <a:buAutoNum type="arabicPeriod"/>
            </a:pPr>
            <a:r>
              <a:rPr lang="zh-CN" altLang="en-US" dirty="0" smtClean="0"/>
              <a:t>原始服务器在第一次响应中返回含</a:t>
            </a:r>
            <a:r>
              <a:rPr lang="en-US" altLang="zh-CN" dirty="0" smtClean="0"/>
              <a:t>Cookie</a:t>
            </a:r>
            <a:r>
              <a:rPr lang="zh-CN" altLang="en-US" dirty="0" smtClean="0"/>
              <a:t>值的标头</a:t>
            </a:r>
            <a:r>
              <a:rPr lang="zh-CN" altLang="en-US" dirty="0"/>
              <a:t>，</a:t>
            </a:r>
            <a:r>
              <a:rPr lang="zh-CN" altLang="en-US" dirty="0" smtClean="0"/>
              <a:t>如果浏览器支持</a:t>
            </a:r>
            <a:r>
              <a:rPr lang="en-US" altLang="zh-CN" dirty="0" smtClean="0"/>
              <a:t>Cookie</a:t>
            </a:r>
            <a:r>
              <a:rPr lang="zh-CN" altLang="en-US" dirty="0" smtClean="0"/>
              <a:t>，则将其保存</a:t>
            </a:r>
          </a:p>
          <a:p>
            <a:pPr marL="914400" lvl="1" indent="-457200" eaLnBrk="1" hangingPunct="1">
              <a:buFont typeface="Wingdings" pitchFamily="2" charset="2"/>
              <a:buAutoNum type="arabicPeriod"/>
            </a:pPr>
            <a:r>
              <a:rPr lang="zh-CN" altLang="en-US" dirty="0" smtClean="0"/>
              <a:t>以后在请求页面时</a:t>
            </a:r>
            <a:r>
              <a:rPr lang="zh-CN" altLang="en-US" dirty="0"/>
              <a:t>，</a:t>
            </a:r>
            <a:r>
              <a:rPr lang="zh-CN" altLang="en-US" dirty="0" smtClean="0"/>
              <a:t>浏览器先查看现存的</a:t>
            </a:r>
            <a:r>
              <a:rPr lang="en-US" altLang="zh-CN" dirty="0" smtClean="0"/>
              <a:t>Cookie</a:t>
            </a:r>
            <a:r>
              <a:rPr lang="zh-CN" altLang="en-US" dirty="0" smtClean="0"/>
              <a:t>中是否有与请求页面相关联的</a:t>
            </a:r>
            <a:r>
              <a:rPr lang="en-US" altLang="zh-CN" dirty="0" smtClean="0"/>
              <a:t>Cookie</a:t>
            </a:r>
          </a:p>
          <a:p>
            <a:pPr marL="914400" lvl="1" indent="-457200" eaLnBrk="1" hangingPunct="1">
              <a:buFont typeface="Wingdings" pitchFamily="2" charset="2"/>
              <a:buAutoNum type="arabicPeriod"/>
            </a:pPr>
            <a:r>
              <a:rPr lang="zh-CN" altLang="en-US" dirty="0" smtClean="0"/>
              <a:t>如果有则将</a:t>
            </a:r>
            <a:r>
              <a:rPr lang="en-US" altLang="zh-CN" dirty="0" smtClean="0"/>
              <a:t>Cookie</a:t>
            </a:r>
            <a:r>
              <a:rPr lang="zh-CN" altLang="en-US" dirty="0" smtClean="0"/>
              <a:t>信息加入</a:t>
            </a:r>
            <a:r>
              <a:rPr lang="en-US" altLang="zh-CN" dirty="0" smtClean="0"/>
              <a:t>HTTP</a:t>
            </a:r>
            <a:r>
              <a:rPr lang="zh-CN" altLang="en-US" dirty="0" smtClean="0"/>
              <a:t>头发回服务器</a:t>
            </a:r>
            <a:endParaRPr lang="en-US" altLang="zh-CN" dirty="0" smtClean="0"/>
          </a:p>
          <a:p>
            <a:pPr marL="514350" indent="-457200" eaLnBrk="1" hangingPunct="1"/>
            <a:r>
              <a:rPr lang="en-US" altLang="zh-CN" dirty="0"/>
              <a:t>Cookie</a:t>
            </a:r>
            <a:r>
              <a:rPr lang="zh-CN" altLang="en-US" dirty="0"/>
              <a:t>最初保存于浏览器内存中，当浏览器退出进程时将存入磁盘文本文件中，在整个过程中可以无需用户</a:t>
            </a:r>
            <a:r>
              <a:rPr lang="zh-CN" altLang="en-US" dirty="0" smtClean="0"/>
              <a:t>介入</a:t>
            </a:r>
            <a:endParaRPr lang="zh-CN" altLang="en-US" dirty="0"/>
          </a:p>
          <a:p>
            <a:pPr marL="514350" indent="-457200" eaLnBrk="1" hangingPunct="1"/>
            <a:r>
              <a:rPr lang="en-US" altLang="zh-CN" dirty="0"/>
              <a:t>Cookie</a:t>
            </a:r>
            <a:r>
              <a:rPr lang="zh-CN" altLang="en-US" dirty="0"/>
              <a:t>在浏览器对话间持续保持有效，</a:t>
            </a:r>
            <a:r>
              <a:rPr lang="en-US" altLang="zh-CN" dirty="0"/>
              <a:t>Cookie</a:t>
            </a:r>
            <a:r>
              <a:rPr lang="zh-CN" altLang="en-US" dirty="0"/>
              <a:t>可以与特定的一个或多个网站相</a:t>
            </a:r>
            <a:r>
              <a:rPr lang="zh-CN" altLang="en-US" dirty="0" smtClean="0"/>
              <a:t>关联</a:t>
            </a:r>
            <a:endParaRPr lang="zh-CN" altLang="en-US" dirty="0"/>
          </a:p>
        </p:txBody>
      </p:sp>
    </p:spTree>
    <p:extLst>
      <p:ext uri="{BB962C8B-B14F-4D97-AF65-F5344CB8AC3E}">
        <p14:creationId xmlns:p14="http://schemas.microsoft.com/office/powerpoint/2010/main" val="4218698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9090" name="Rectangle 2"/>
          <p:cNvSpPr>
            <a:spLocks noGrp="1" noChangeArrowheads="1"/>
          </p:cNvSpPr>
          <p:nvPr>
            <p:ph type="title"/>
          </p:nvPr>
        </p:nvSpPr>
        <p:spPr/>
        <p:txBody>
          <a:bodyPr/>
          <a:lstStyle/>
          <a:p>
            <a:r>
              <a:rPr lang="zh-CN" altLang="en-US" dirty="0"/>
              <a:t>响应消息生成</a:t>
            </a:r>
          </a:p>
        </p:txBody>
      </p:sp>
      <p:sp>
        <p:nvSpPr>
          <p:cNvPr id="1369091"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smtClean="0"/>
              <a:t>服务器</a:t>
            </a:r>
            <a:r>
              <a:rPr lang="zh-CN" altLang="en-US" dirty="0"/>
              <a:t>不在资源间强加任何关系</a:t>
            </a:r>
          </a:p>
          <a:p>
            <a:endParaRPr lang="zh-CN" altLang="en-US" dirty="0"/>
          </a:p>
          <a:p>
            <a:r>
              <a:rPr lang="zh-CN" altLang="en-US" dirty="0"/>
              <a:t>响应消息不一定传输</a:t>
            </a:r>
            <a:r>
              <a:rPr lang="zh-CN" altLang="en-US" dirty="0" smtClean="0"/>
              <a:t>资源</a:t>
            </a:r>
            <a:endParaRPr lang="en-US" altLang="zh-CN" dirty="0" smtClean="0"/>
          </a:p>
          <a:p>
            <a:endParaRPr lang="zh-CN" altLang="en-US" dirty="0"/>
          </a:p>
          <a:p>
            <a:r>
              <a:rPr lang="zh-CN" altLang="en-US" dirty="0" smtClean="0"/>
              <a:t>日志</a:t>
            </a:r>
            <a:endParaRPr lang="en-US" altLang="zh-CN" dirty="0"/>
          </a:p>
          <a:p>
            <a:pPr lvl="1"/>
            <a:r>
              <a:rPr lang="zh-CN" altLang="en-US" dirty="0"/>
              <a:t>日志记录有关请求和响应消息的信息</a:t>
            </a:r>
          </a:p>
          <a:p>
            <a:pPr lvl="1"/>
            <a:r>
              <a:rPr lang="zh-CN" altLang="en-US" dirty="0"/>
              <a:t>服务器可以在传输请求消息前后生成日志</a:t>
            </a:r>
            <a:r>
              <a:rPr lang="zh-CN" altLang="en-US" dirty="0" smtClean="0"/>
              <a:t>项</a:t>
            </a:r>
            <a:endParaRPr lang="zh-CN" altLang="en-US" dirty="0"/>
          </a:p>
        </p:txBody>
      </p:sp>
    </p:spTree>
    <p:extLst>
      <p:ext uri="{BB962C8B-B14F-4D97-AF65-F5344CB8AC3E}">
        <p14:creationId xmlns:p14="http://schemas.microsoft.com/office/powerpoint/2010/main" val="252975649"/>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Cookie</a:t>
            </a:r>
            <a:r>
              <a:rPr lang="zh-CN" altLang="en-US" dirty="0"/>
              <a:t>运行机制</a:t>
            </a:r>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11424" y="1556792"/>
            <a:ext cx="6768752" cy="5196902"/>
          </a:xfrm>
        </p:spPr>
      </p:pic>
    </p:spTree>
    <p:extLst>
      <p:ext uri="{BB962C8B-B14F-4D97-AF65-F5344CB8AC3E}">
        <p14:creationId xmlns:p14="http://schemas.microsoft.com/office/powerpoint/2010/main" val="154696210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Cookie</a:t>
            </a:r>
            <a:r>
              <a:rPr lang="zh-CN" altLang="en-US" dirty="0"/>
              <a:t>运行机制</a:t>
            </a:r>
          </a:p>
        </p:txBody>
      </p:sp>
      <p:pic>
        <p:nvPicPr>
          <p:cNvPr id="4" name="内容占位符 3"/>
          <p:cNvPicPr>
            <a:picLocks noGrp="1" noChangeAspect="1"/>
          </p:cNvPicPr>
          <p:nvPr>
            <p:ph idx="1"/>
          </p:nvPr>
        </p:nvPicPr>
        <p:blipFill>
          <a:blip r:embed="rId3"/>
          <a:stretch>
            <a:fillRect/>
          </a:stretch>
        </p:blipFill>
        <p:spPr>
          <a:xfrm>
            <a:off x="941108" y="1905000"/>
            <a:ext cx="7566584" cy="4114800"/>
          </a:xfrm>
          <a:prstGeom prst="rect">
            <a:avLst/>
          </a:prstGeom>
        </p:spPr>
      </p:pic>
    </p:spTree>
    <p:extLst>
      <p:ext uri="{BB962C8B-B14F-4D97-AF65-F5344CB8AC3E}">
        <p14:creationId xmlns:p14="http://schemas.microsoft.com/office/powerpoint/2010/main" val="303341479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1" name="Rectangle 2"/>
          <p:cNvSpPr>
            <a:spLocks noGrp="1" noChangeArrowheads="1"/>
          </p:cNvSpPr>
          <p:nvPr>
            <p:ph type="title"/>
          </p:nvPr>
        </p:nvSpPr>
        <p:spPr/>
        <p:txBody>
          <a:bodyPr/>
          <a:lstStyle/>
          <a:p>
            <a:pPr eaLnBrk="1" hangingPunct="1"/>
            <a:r>
              <a:rPr lang="en-US" altLang="zh-CN" smtClean="0"/>
              <a:t>Cookie</a:t>
            </a:r>
            <a:r>
              <a:rPr lang="zh-CN" altLang="en-US" smtClean="0"/>
              <a:t>的内容</a:t>
            </a:r>
          </a:p>
        </p:txBody>
      </p:sp>
      <p:sp>
        <p:nvSpPr>
          <p:cNvPr id="196612"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US" altLang="zh-CN" dirty="0" smtClean="0"/>
              <a:t>Cookie</a:t>
            </a:r>
            <a:r>
              <a:rPr lang="zh-CN" altLang="en-US" dirty="0" smtClean="0"/>
              <a:t>中的信息由属性部分和名值对部分组成</a:t>
            </a:r>
          </a:p>
          <a:p>
            <a:pPr lvl="1" eaLnBrk="1" hangingPunct="1"/>
            <a:r>
              <a:rPr lang="zh-CN" altLang="en-US" dirty="0" smtClean="0"/>
              <a:t>属性部分由服务器端发送的信息组成</a:t>
            </a:r>
          </a:p>
          <a:p>
            <a:pPr lvl="1" eaLnBrk="1" hangingPunct="1"/>
            <a:r>
              <a:rPr lang="zh-CN" altLang="en-US" dirty="0" smtClean="0"/>
              <a:t>名值对是存放的实际信息</a:t>
            </a:r>
          </a:p>
          <a:p>
            <a:pPr eaLnBrk="1" hangingPunct="1"/>
            <a:r>
              <a:rPr lang="en-US" altLang="zh-CN" dirty="0" smtClean="0"/>
              <a:t>Cookie</a:t>
            </a:r>
            <a:r>
              <a:rPr lang="zh-CN" altLang="en-US" dirty="0" smtClean="0"/>
              <a:t>值可以是任何字符串</a:t>
            </a:r>
            <a:r>
              <a:rPr lang="zh-CN" altLang="en-US" dirty="0"/>
              <a:t>，</a:t>
            </a:r>
            <a:r>
              <a:rPr lang="zh-CN" altLang="en-US" dirty="0" smtClean="0"/>
              <a:t>但是分号和等号有特殊含义</a:t>
            </a:r>
          </a:p>
          <a:p>
            <a:pPr eaLnBrk="1" hangingPunct="1"/>
            <a:r>
              <a:rPr lang="en-US" altLang="zh-CN" dirty="0" smtClean="0"/>
              <a:t>Cookie</a:t>
            </a:r>
            <a:r>
              <a:rPr lang="zh-CN" altLang="en-US" dirty="0" smtClean="0"/>
              <a:t>值不能有空格</a:t>
            </a:r>
          </a:p>
        </p:txBody>
      </p:sp>
    </p:spTree>
    <p:extLst>
      <p:ext uri="{BB962C8B-B14F-4D97-AF65-F5344CB8AC3E}">
        <p14:creationId xmlns:p14="http://schemas.microsoft.com/office/powerpoint/2010/main" val="3922984858"/>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5" name="Rectangle 2"/>
          <p:cNvSpPr>
            <a:spLocks noGrp="1" noChangeArrowheads="1"/>
          </p:cNvSpPr>
          <p:nvPr>
            <p:ph type="title"/>
          </p:nvPr>
        </p:nvSpPr>
        <p:spPr/>
        <p:txBody>
          <a:bodyPr/>
          <a:lstStyle/>
          <a:p>
            <a:pPr eaLnBrk="1" hangingPunct="1"/>
            <a:r>
              <a:rPr lang="en-US" altLang="zh-CN" smtClean="0"/>
              <a:t>Cookie</a:t>
            </a:r>
            <a:r>
              <a:rPr lang="zh-CN" altLang="en-US" smtClean="0"/>
              <a:t>属性</a:t>
            </a:r>
          </a:p>
        </p:txBody>
      </p:sp>
      <p:sp>
        <p:nvSpPr>
          <p:cNvPr id="197636"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US" altLang="zh-CN" dirty="0" smtClean="0"/>
              <a:t>expire</a:t>
            </a:r>
          </a:p>
          <a:p>
            <a:pPr lvl="1" eaLnBrk="1" hangingPunct="1"/>
            <a:r>
              <a:rPr lang="zh-CN" altLang="en-US" dirty="0" smtClean="0"/>
              <a:t>定义</a:t>
            </a:r>
            <a:r>
              <a:rPr lang="en-US" altLang="zh-CN" dirty="0" smtClean="0"/>
              <a:t>Cookie</a:t>
            </a:r>
            <a:r>
              <a:rPr lang="zh-CN" altLang="en-US" dirty="0" smtClean="0"/>
              <a:t>的过期日期</a:t>
            </a:r>
          </a:p>
          <a:p>
            <a:pPr eaLnBrk="1" hangingPunct="1"/>
            <a:r>
              <a:rPr lang="en-US" altLang="zh-CN" dirty="0" smtClean="0"/>
              <a:t>domain</a:t>
            </a:r>
          </a:p>
          <a:p>
            <a:pPr lvl="1" eaLnBrk="1" hangingPunct="1"/>
            <a:r>
              <a:rPr lang="zh-CN" altLang="en-US" dirty="0" smtClean="0"/>
              <a:t>规定</a:t>
            </a:r>
            <a:r>
              <a:rPr lang="en-US" altLang="zh-CN" dirty="0" smtClean="0"/>
              <a:t>Cookie</a:t>
            </a:r>
            <a:r>
              <a:rPr lang="zh-CN" altLang="en-US" dirty="0" smtClean="0"/>
              <a:t>仅与某个域上的服务器的文档相关联</a:t>
            </a:r>
          </a:p>
          <a:p>
            <a:pPr eaLnBrk="1" hangingPunct="1"/>
            <a:r>
              <a:rPr lang="en-US" altLang="zh-CN" dirty="0" smtClean="0"/>
              <a:t>path</a:t>
            </a:r>
          </a:p>
          <a:p>
            <a:pPr lvl="1" eaLnBrk="1" hangingPunct="1"/>
            <a:r>
              <a:rPr lang="zh-CN" altLang="en-US" dirty="0" smtClean="0"/>
              <a:t>规定</a:t>
            </a:r>
            <a:r>
              <a:rPr lang="en-US" altLang="zh-CN" dirty="0" smtClean="0"/>
              <a:t>Cookie</a:t>
            </a:r>
            <a:r>
              <a:rPr lang="zh-CN" altLang="en-US" dirty="0" smtClean="0"/>
              <a:t>仅与某个域上的服务器的指定路径下的文档相关联</a:t>
            </a:r>
          </a:p>
          <a:p>
            <a:pPr eaLnBrk="1" hangingPunct="1"/>
            <a:r>
              <a:rPr lang="en-US" altLang="zh-CN" dirty="0" smtClean="0"/>
              <a:t>secure</a:t>
            </a:r>
          </a:p>
          <a:p>
            <a:pPr lvl="1" eaLnBrk="1" hangingPunct="1"/>
            <a:r>
              <a:rPr lang="zh-CN" altLang="en-US" dirty="0" smtClean="0"/>
              <a:t>规定</a:t>
            </a:r>
            <a:r>
              <a:rPr lang="en-US" altLang="zh-CN" dirty="0" smtClean="0"/>
              <a:t>Cookie</a:t>
            </a:r>
            <a:r>
              <a:rPr lang="zh-CN" altLang="en-US" dirty="0" smtClean="0"/>
              <a:t>仅用</a:t>
            </a:r>
            <a:r>
              <a:rPr lang="en-US" altLang="zh-CN" dirty="0" smtClean="0"/>
              <a:t>HTTPS</a:t>
            </a:r>
            <a:r>
              <a:rPr lang="zh-CN" altLang="en-US" dirty="0" smtClean="0"/>
              <a:t>或其他安全方式发送</a:t>
            </a:r>
          </a:p>
        </p:txBody>
      </p:sp>
    </p:spTree>
    <p:extLst>
      <p:ext uri="{BB962C8B-B14F-4D97-AF65-F5344CB8AC3E}">
        <p14:creationId xmlns:p14="http://schemas.microsoft.com/office/powerpoint/2010/main" val="332552096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1" name="Rectangle 2"/>
          <p:cNvSpPr>
            <a:spLocks noGrp="1" noChangeArrowheads="1"/>
          </p:cNvSpPr>
          <p:nvPr>
            <p:ph type="title"/>
          </p:nvPr>
        </p:nvSpPr>
        <p:spPr/>
        <p:txBody>
          <a:bodyPr/>
          <a:lstStyle/>
          <a:p>
            <a:pPr eaLnBrk="1" hangingPunct="1"/>
            <a:r>
              <a:rPr lang="en-US" altLang="zh-CN" smtClean="0"/>
              <a:t>Cookie</a:t>
            </a:r>
            <a:r>
              <a:rPr lang="zh-CN" altLang="en-US" smtClean="0"/>
              <a:t>的限制和缺点</a:t>
            </a:r>
          </a:p>
        </p:txBody>
      </p:sp>
      <p:sp>
        <p:nvSpPr>
          <p:cNvPr id="201732"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US" altLang="zh-CN" sz="2400" smtClean="0"/>
              <a:t>Cookie</a:t>
            </a:r>
            <a:r>
              <a:rPr lang="zh-CN" altLang="en-US" sz="2400" smtClean="0"/>
              <a:t>的限制</a:t>
            </a:r>
            <a:r>
              <a:rPr lang="en-US" altLang="zh-CN" sz="2400" smtClean="0"/>
              <a:t>:</a:t>
            </a:r>
          </a:p>
          <a:p>
            <a:pPr lvl="1" eaLnBrk="1" hangingPunct="1"/>
            <a:r>
              <a:rPr lang="zh-CN" altLang="en-US" sz="2000" smtClean="0"/>
              <a:t>浏览器保存的</a:t>
            </a:r>
            <a:r>
              <a:rPr lang="en-US" altLang="zh-CN" sz="2000" smtClean="0"/>
              <a:t>Cookie</a:t>
            </a:r>
            <a:r>
              <a:rPr lang="zh-CN" altLang="en-US" sz="2000" smtClean="0"/>
              <a:t>不应超过</a:t>
            </a:r>
            <a:r>
              <a:rPr lang="en-US" altLang="zh-CN" sz="2000" smtClean="0"/>
              <a:t>300</a:t>
            </a:r>
            <a:r>
              <a:rPr lang="zh-CN" altLang="en-US" sz="2000" smtClean="0"/>
              <a:t>个</a:t>
            </a:r>
          </a:p>
          <a:p>
            <a:pPr lvl="1" eaLnBrk="1" hangingPunct="1"/>
            <a:r>
              <a:rPr lang="zh-CN" altLang="en-US" sz="2000" smtClean="0"/>
              <a:t>浏览器为每个域保存的</a:t>
            </a:r>
            <a:r>
              <a:rPr lang="en-US" altLang="zh-CN" sz="2000" smtClean="0"/>
              <a:t>Cookie</a:t>
            </a:r>
            <a:r>
              <a:rPr lang="zh-CN" altLang="en-US" sz="2000" smtClean="0"/>
              <a:t>不应超过</a:t>
            </a:r>
            <a:r>
              <a:rPr lang="en-US" altLang="zh-CN" sz="2000" smtClean="0"/>
              <a:t>20</a:t>
            </a:r>
            <a:r>
              <a:rPr lang="zh-CN" altLang="en-US" sz="2000" smtClean="0"/>
              <a:t>个</a:t>
            </a:r>
          </a:p>
          <a:p>
            <a:pPr lvl="1" eaLnBrk="1" hangingPunct="1"/>
            <a:r>
              <a:rPr lang="zh-CN" altLang="en-US" sz="2000" smtClean="0"/>
              <a:t>每个</a:t>
            </a:r>
            <a:r>
              <a:rPr lang="en-US" altLang="zh-CN" sz="2000" smtClean="0"/>
              <a:t>Cookie</a:t>
            </a:r>
            <a:r>
              <a:rPr lang="zh-CN" altLang="en-US" sz="2000" smtClean="0"/>
              <a:t>的大小不应超过</a:t>
            </a:r>
            <a:r>
              <a:rPr lang="en-US" altLang="zh-CN" sz="2000" smtClean="0"/>
              <a:t>4KB </a:t>
            </a:r>
          </a:p>
          <a:p>
            <a:pPr eaLnBrk="1" hangingPunct="1"/>
            <a:r>
              <a:rPr lang="en-US" altLang="zh-CN" sz="2400" smtClean="0"/>
              <a:t>Cookie</a:t>
            </a:r>
            <a:r>
              <a:rPr lang="zh-CN" altLang="en-US" sz="2400" smtClean="0"/>
              <a:t>的一些缺点</a:t>
            </a:r>
            <a:r>
              <a:rPr lang="en-US" altLang="zh-CN" sz="2400" smtClean="0"/>
              <a:t>:</a:t>
            </a:r>
          </a:p>
          <a:p>
            <a:pPr lvl="1" eaLnBrk="1" hangingPunct="1"/>
            <a:r>
              <a:rPr lang="zh-CN" altLang="en-US" sz="2000" smtClean="0"/>
              <a:t>需要字符串解析</a:t>
            </a:r>
          </a:p>
          <a:p>
            <a:pPr lvl="1" eaLnBrk="1" hangingPunct="1"/>
            <a:r>
              <a:rPr lang="zh-CN" altLang="en-US" sz="2000" smtClean="0"/>
              <a:t>有些服务器不支持</a:t>
            </a:r>
          </a:p>
          <a:p>
            <a:pPr lvl="1" eaLnBrk="1" hangingPunct="1"/>
            <a:r>
              <a:rPr lang="zh-CN" altLang="en-US" sz="2000" smtClean="0"/>
              <a:t>需要磁盘</a:t>
            </a:r>
            <a:r>
              <a:rPr lang="en-US" altLang="zh-CN" sz="2000" smtClean="0"/>
              <a:t>I/O,</a:t>
            </a:r>
            <a:r>
              <a:rPr lang="zh-CN" altLang="en-US" sz="2000" smtClean="0"/>
              <a:t>速度较慢</a:t>
            </a:r>
          </a:p>
          <a:p>
            <a:pPr lvl="1" eaLnBrk="1" hangingPunct="1"/>
            <a:r>
              <a:rPr lang="zh-CN" altLang="en-US" sz="2000" smtClean="0"/>
              <a:t>有最大存储量限制</a:t>
            </a:r>
          </a:p>
          <a:p>
            <a:pPr lvl="1" eaLnBrk="1" hangingPunct="1"/>
            <a:r>
              <a:rPr lang="zh-CN" altLang="en-US" sz="2000" smtClean="0"/>
              <a:t>安全性和个人隐私问题</a:t>
            </a:r>
          </a:p>
          <a:p>
            <a:pPr lvl="2" eaLnBrk="1" hangingPunct="1"/>
            <a:r>
              <a:rPr lang="en-US" altLang="zh-CN" sz="1800" smtClean="0"/>
              <a:t>opt-in</a:t>
            </a:r>
            <a:r>
              <a:rPr lang="zh-CN" altLang="en-US" sz="1800" smtClean="0"/>
              <a:t>模型与</a:t>
            </a:r>
            <a:r>
              <a:rPr lang="en-US" altLang="zh-CN" sz="1800" smtClean="0"/>
              <a:t>opt-out</a:t>
            </a:r>
            <a:r>
              <a:rPr lang="zh-CN" altLang="en-US" sz="1800" smtClean="0"/>
              <a:t>模型</a:t>
            </a:r>
          </a:p>
        </p:txBody>
      </p:sp>
    </p:spTree>
    <p:extLst>
      <p:ext uri="{BB962C8B-B14F-4D97-AF65-F5344CB8AC3E}">
        <p14:creationId xmlns:p14="http://schemas.microsoft.com/office/powerpoint/2010/main" val="156479869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2"/>
          <p:cNvSpPr>
            <a:spLocks noGrp="1" noChangeArrowheads="1"/>
          </p:cNvSpPr>
          <p:nvPr>
            <p:ph type="title"/>
          </p:nvPr>
        </p:nvSpPr>
        <p:spPr/>
        <p:txBody>
          <a:bodyPr/>
          <a:lstStyle/>
          <a:p>
            <a:pPr eaLnBrk="1" hangingPunct="1"/>
            <a:r>
              <a:rPr lang="zh-CN" altLang="en-US" smtClean="0"/>
              <a:t>用户对</a:t>
            </a:r>
            <a:r>
              <a:rPr lang="en-US" altLang="zh-CN" smtClean="0"/>
              <a:t>Cookie</a:t>
            </a:r>
            <a:r>
              <a:rPr lang="zh-CN" altLang="en-US" smtClean="0"/>
              <a:t>的控制</a:t>
            </a:r>
          </a:p>
        </p:txBody>
      </p:sp>
      <p:sp>
        <p:nvSpPr>
          <p:cNvPr id="202756"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zh-CN" altLang="en-US" dirty="0" smtClean="0"/>
              <a:t>用户对</a:t>
            </a:r>
            <a:r>
              <a:rPr lang="en-US" altLang="zh-CN" dirty="0" smtClean="0"/>
              <a:t>Cookie</a:t>
            </a:r>
            <a:r>
              <a:rPr lang="zh-CN" altLang="en-US" dirty="0" smtClean="0"/>
              <a:t>有一定的限制权</a:t>
            </a:r>
            <a:endParaRPr lang="en-US" altLang="zh-CN" dirty="0" smtClean="0"/>
          </a:p>
          <a:p>
            <a:pPr lvl="1" eaLnBrk="1" hangingPunct="1"/>
            <a:r>
              <a:rPr lang="zh-CN" altLang="en-US" dirty="0" smtClean="0"/>
              <a:t>决定是否完全接受</a:t>
            </a:r>
            <a:r>
              <a:rPr lang="en-US" altLang="zh-CN" dirty="0" smtClean="0"/>
              <a:t>Cookie</a:t>
            </a:r>
          </a:p>
          <a:p>
            <a:pPr lvl="1" eaLnBrk="1" hangingPunct="1"/>
            <a:r>
              <a:rPr lang="zh-CN" altLang="en-US" dirty="0" smtClean="0"/>
              <a:t>对接受</a:t>
            </a:r>
            <a:r>
              <a:rPr lang="en-US" altLang="zh-CN" dirty="0" smtClean="0"/>
              <a:t>Cookie</a:t>
            </a:r>
            <a:r>
              <a:rPr lang="zh-CN" altLang="en-US" dirty="0" smtClean="0"/>
              <a:t>大小和数量进行限制</a:t>
            </a:r>
            <a:endParaRPr lang="en-US" altLang="zh-CN" dirty="0" smtClean="0"/>
          </a:p>
          <a:p>
            <a:pPr lvl="2" eaLnBrk="1" hangingPunct="1"/>
            <a:r>
              <a:rPr lang="zh-CN" altLang="en-US" dirty="0"/>
              <a:t>伪</a:t>
            </a:r>
            <a:r>
              <a:rPr lang="zh-CN" altLang="en-US" dirty="0" smtClean="0"/>
              <a:t>值（子</a:t>
            </a:r>
            <a:r>
              <a:rPr lang="en-US" altLang="zh-CN" dirty="0" smtClean="0"/>
              <a:t>Cookie</a:t>
            </a:r>
            <a:r>
              <a:rPr lang="zh-CN" altLang="en-US" dirty="0" smtClean="0"/>
              <a:t>）的变通方法</a:t>
            </a:r>
            <a:endParaRPr lang="en-US" altLang="zh-CN" dirty="0" smtClean="0"/>
          </a:p>
          <a:p>
            <a:pPr lvl="2" eaLnBrk="1" hangingPunct="1"/>
            <a:r>
              <a:rPr lang="en-US" altLang="zh-CN" dirty="0" smtClean="0"/>
              <a:t>name=name1=value1&amp;name2=value2&amp;name3=value3</a:t>
            </a:r>
            <a:endParaRPr lang="zh-CN" altLang="en-US" dirty="0" smtClean="0"/>
          </a:p>
          <a:p>
            <a:pPr lvl="1" eaLnBrk="1" hangingPunct="1"/>
            <a:r>
              <a:rPr lang="zh-CN" altLang="en-US" dirty="0" smtClean="0"/>
              <a:t>对</a:t>
            </a:r>
            <a:r>
              <a:rPr lang="en-US" altLang="zh-CN" dirty="0" smtClean="0"/>
              <a:t>Cookie</a:t>
            </a:r>
            <a:r>
              <a:rPr lang="zh-CN" altLang="en-US" dirty="0" smtClean="0"/>
              <a:t>的站点来源进行限制</a:t>
            </a:r>
          </a:p>
          <a:p>
            <a:pPr lvl="1" eaLnBrk="1" hangingPunct="1"/>
            <a:r>
              <a:rPr lang="zh-CN" altLang="en-US" dirty="0" smtClean="0"/>
              <a:t>在某个特定的会话期间</a:t>
            </a:r>
            <a:r>
              <a:rPr lang="zh-CN" altLang="en-US" dirty="0"/>
              <a:t>，</a:t>
            </a:r>
            <a:r>
              <a:rPr lang="zh-CN" altLang="en-US" dirty="0" smtClean="0"/>
              <a:t>缩小</a:t>
            </a:r>
            <a:r>
              <a:rPr lang="en-US" altLang="zh-CN" dirty="0" smtClean="0"/>
              <a:t>Cookie</a:t>
            </a:r>
            <a:r>
              <a:rPr lang="zh-CN" altLang="en-US" dirty="0" smtClean="0"/>
              <a:t>的接受范围</a:t>
            </a:r>
          </a:p>
          <a:p>
            <a:pPr lvl="1" eaLnBrk="1" hangingPunct="1"/>
            <a:r>
              <a:rPr lang="zh-CN" altLang="en-US" dirty="0" smtClean="0"/>
              <a:t>要求</a:t>
            </a:r>
            <a:r>
              <a:rPr lang="en-US" altLang="zh-CN" dirty="0" smtClean="0"/>
              <a:t>Cookie</a:t>
            </a:r>
            <a:r>
              <a:rPr lang="zh-CN" altLang="en-US" dirty="0" smtClean="0"/>
              <a:t>必须起源自与当前正在查看网页相同的服务器</a:t>
            </a:r>
          </a:p>
        </p:txBody>
      </p:sp>
    </p:spTree>
    <p:extLst>
      <p:ext uri="{BB962C8B-B14F-4D97-AF65-F5344CB8AC3E}">
        <p14:creationId xmlns:p14="http://schemas.microsoft.com/office/powerpoint/2010/main" val="226451948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9" name="Rectangle 2"/>
          <p:cNvSpPr>
            <a:spLocks noGrp="1" noChangeArrowheads="1"/>
          </p:cNvSpPr>
          <p:nvPr>
            <p:ph type="title"/>
          </p:nvPr>
        </p:nvSpPr>
        <p:spPr/>
        <p:txBody>
          <a:bodyPr/>
          <a:lstStyle/>
          <a:p>
            <a:pPr eaLnBrk="1" hangingPunct="1"/>
            <a:r>
              <a:rPr lang="zh-CN" altLang="en-US" dirty="0" smtClean="0"/>
              <a:t>对</a:t>
            </a:r>
            <a:r>
              <a:rPr lang="en-US" altLang="zh-CN" dirty="0" smtClean="0"/>
              <a:t>Cookie</a:t>
            </a:r>
            <a:r>
              <a:rPr lang="zh-CN" altLang="en-US" dirty="0" smtClean="0"/>
              <a:t>的读写操作</a:t>
            </a:r>
          </a:p>
        </p:txBody>
      </p:sp>
      <p:sp>
        <p:nvSpPr>
          <p:cNvPr id="198660"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zh-CN" altLang="en-US" dirty="0" smtClean="0"/>
              <a:t>在服务器端可以对</a:t>
            </a:r>
            <a:r>
              <a:rPr lang="en-US" altLang="zh-CN" dirty="0" smtClean="0"/>
              <a:t>Cookie</a:t>
            </a:r>
            <a:r>
              <a:rPr lang="zh-CN" altLang="en-US" dirty="0" smtClean="0"/>
              <a:t>属性和值进行读写操作，在</a:t>
            </a:r>
            <a:r>
              <a:rPr lang="en-US" altLang="zh-CN" dirty="0" smtClean="0"/>
              <a:t>PHP</a:t>
            </a:r>
            <a:r>
              <a:rPr lang="zh-CN" altLang="en-US" dirty="0" smtClean="0"/>
              <a:t>中</a:t>
            </a:r>
          </a:p>
          <a:p>
            <a:pPr lvl="1" eaLnBrk="1" hangingPunct="1"/>
            <a:r>
              <a:rPr lang="zh-CN" altLang="en-US" dirty="0" smtClean="0"/>
              <a:t>通过</a:t>
            </a:r>
            <a:r>
              <a:rPr lang="en-US" altLang="zh-CN" dirty="0" smtClean="0"/>
              <a:t>$_COOKIE[]</a:t>
            </a:r>
            <a:r>
              <a:rPr lang="zh-CN" altLang="en-US" dirty="0" smtClean="0"/>
              <a:t>读</a:t>
            </a:r>
            <a:r>
              <a:rPr lang="en-US" altLang="zh-CN" dirty="0" smtClean="0"/>
              <a:t>Cookie</a:t>
            </a:r>
            <a:r>
              <a:rPr lang="zh-CN" altLang="en-US" dirty="0"/>
              <a:t>值</a:t>
            </a:r>
            <a:endParaRPr lang="en-US" altLang="zh-CN" dirty="0" smtClean="0"/>
          </a:p>
          <a:p>
            <a:pPr lvl="1" eaLnBrk="1" hangingPunct="1"/>
            <a:r>
              <a:rPr lang="zh-CN" altLang="en-US" dirty="0" smtClean="0"/>
              <a:t>通过</a:t>
            </a:r>
            <a:r>
              <a:rPr lang="en-US" altLang="zh-CN" dirty="0" err="1" smtClean="0"/>
              <a:t>setcookie</a:t>
            </a:r>
            <a:r>
              <a:rPr lang="en-US" altLang="zh-CN" dirty="0" smtClean="0"/>
              <a:t>()</a:t>
            </a:r>
            <a:r>
              <a:rPr lang="zh-CN" altLang="en-US" dirty="0"/>
              <a:t>写</a:t>
            </a:r>
            <a:r>
              <a:rPr lang="en-US" altLang="zh-CN" dirty="0" smtClean="0"/>
              <a:t>Cookie</a:t>
            </a:r>
            <a:r>
              <a:rPr lang="zh-CN" altLang="en-US" dirty="0" smtClean="0"/>
              <a:t>值</a:t>
            </a:r>
            <a:endParaRPr lang="en-US" altLang="zh-CN" dirty="0" smtClean="0"/>
          </a:p>
          <a:p>
            <a:pPr lvl="1" eaLnBrk="1" hangingPunct="1"/>
            <a:r>
              <a:rPr lang="en-US" altLang="zh-CN" dirty="0" smtClean="0">
                <a:hlinkClick r:id="rId2" action="ppaction://hlinkfile"/>
              </a:rPr>
              <a:t>example</a:t>
            </a:r>
            <a:endParaRPr lang="en-US" altLang="zh-CN" dirty="0" smtClean="0"/>
          </a:p>
          <a:p>
            <a:pPr eaLnBrk="1" hangingPunct="1"/>
            <a:r>
              <a:rPr lang="zh-CN" altLang="en-US" dirty="0" smtClean="0"/>
              <a:t>在客户端可以对</a:t>
            </a:r>
            <a:r>
              <a:rPr lang="en-US" altLang="zh-CN" dirty="0" smtClean="0"/>
              <a:t>Cookie</a:t>
            </a:r>
            <a:r>
              <a:rPr lang="zh-CN" altLang="en-US" dirty="0" smtClean="0"/>
              <a:t>值进行读写操作</a:t>
            </a:r>
            <a:r>
              <a:rPr lang="zh-CN" altLang="en-US" dirty="0"/>
              <a:t>，</a:t>
            </a:r>
            <a:r>
              <a:rPr lang="zh-CN" altLang="en-US" dirty="0" smtClean="0"/>
              <a:t>但对属性仅能进行写操作</a:t>
            </a:r>
          </a:p>
          <a:p>
            <a:pPr lvl="1" eaLnBrk="1" hangingPunct="1"/>
            <a:r>
              <a:rPr lang="zh-CN" altLang="en-US" dirty="0" smtClean="0"/>
              <a:t>在客户端主要是通过脚本程序以及</a:t>
            </a:r>
            <a:r>
              <a:rPr lang="en-US" altLang="zh-CN" dirty="0" smtClean="0"/>
              <a:t>document</a:t>
            </a:r>
            <a:r>
              <a:rPr lang="zh-CN" altLang="en-US" dirty="0" smtClean="0"/>
              <a:t>对象的</a:t>
            </a:r>
            <a:r>
              <a:rPr lang="en-US" altLang="zh-CN" dirty="0" smtClean="0"/>
              <a:t>cookie</a:t>
            </a:r>
            <a:r>
              <a:rPr lang="zh-CN" altLang="en-US" dirty="0" smtClean="0"/>
              <a:t>子对象进行操作</a:t>
            </a:r>
            <a:endParaRPr lang="en-US" altLang="zh-CN" dirty="0" smtClean="0"/>
          </a:p>
          <a:p>
            <a:pPr lvl="1" eaLnBrk="1" hangingPunct="1"/>
            <a:r>
              <a:rPr lang="en-US" altLang="zh-CN" dirty="0" smtClean="0">
                <a:hlinkClick r:id="rId3" action="ppaction://hlinkfile"/>
              </a:rPr>
              <a:t>example</a:t>
            </a:r>
            <a:endParaRPr lang="zh-CN" altLang="en-US" dirty="0" smtClean="0"/>
          </a:p>
        </p:txBody>
      </p:sp>
    </p:spTree>
    <p:extLst>
      <p:ext uri="{BB962C8B-B14F-4D97-AF65-F5344CB8AC3E}">
        <p14:creationId xmlns:p14="http://schemas.microsoft.com/office/powerpoint/2010/main" val="244400463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串行化</a:t>
            </a:r>
            <a:endParaRPr lang="zh-CN" altLang="en-US" dirty="0"/>
          </a:p>
        </p:txBody>
      </p:sp>
      <p:sp>
        <p:nvSpPr>
          <p:cNvPr id="3" name="内容占位符 2"/>
          <p:cNvSpPr>
            <a:spLocks noGrp="1"/>
          </p:cNvSpPr>
          <p:nvPr>
            <p:ph idx="1"/>
          </p:nvPr>
        </p:nvSpPr>
        <p:spPr/>
        <p:txBody>
          <a:bodyPr/>
          <a:lstStyle/>
          <a:p>
            <a:r>
              <a:rPr lang="zh-CN" altLang="en-US" dirty="0" smtClean="0"/>
              <a:t>串行化（</a:t>
            </a:r>
            <a:r>
              <a:rPr lang="en-US" altLang="zh-CN" dirty="0"/>
              <a:t>Serialization</a:t>
            </a:r>
            <a:r>
              <a:rPr lang="zh-CN" altLang="en-US" dirty="0" smtClean="0"/>
              <a:t>）是内存二维对象和一维字符串之间相互转换的过程</a:t>
            </a:r>
            <a:endParaRPr lang="en-US" altLang="zh-CN" dirty="0" smtClean="0"/>
          </a:p>
          <a:p>
            <a:pPr lvl="1"/>
            <a:r>
              <a:rPr lang="zh-CN" altLang="en-US" dirty="0" smtClean="0"/>
              <a:t>其目的在于对象存储和网络传输</a:t>
            </a:r>
            <a:endParaRPr lang="en-US" altLang="zh-CN" dirty="0" smtClean="0"/>
          </a:p>
          <a:p>
            <a:pPr lvl="1"/>
            <a:r>
              <a:rPr lang="zh-CN" altLang="en-US" dirty="0" smtClean="0"/>
              <a:t>标量和数组变量天生可串行</a:t>
            </a:r>
            <a:r>
              <a:rPr lang="zh-CN" altLang="en-US" dirty="0"/>
              <a:t>化，</a:t>
            </a:r>
            <a:r>
              <a:rPr lang="zh-CN" altLang="en-US" dirty="0" smtClean="0"/>
              <a:t>对象串行</a:t>
            </a:r>
            <a:r>
              <a:rPr lang="zh-CN" altLang="en-US" dirty="0"/>
              <a:t>化</a:t>
            </a:r>
            <a:r>
              <a:rPr lang="zh-CN" altLang="en-US" dirty="0" smtClean="0"/>
              <a:t>需要其实现</a:t>
            </a:r>
            <a:r>
              <a:rPr lang="en-US" altLang="zh-CN" dirty="0" err="1" smtClean="0"/>
              <a:t>Serializable</a:t>
            </a:r>
            <a:r>
              <a:rPr lang="zh-CN" altLang="en-US" dirty="0" smtClean="0"/>
              <a:t>接口</a:t>
            </a:r>
            <a:endParaRPr lang="en-US" altLang="zh-CN" dirty="0" smtClean="0"/>
          </a:p>
          <a:p>
            <a:pPr lvl="1"/>
            <a:r>
              <a:rPr lang="en-US" altLang="zh-CN" dirty="0" smtClean="0"/>
              <a:t>PHP</a:t>
            </a:r>
            <a:r>
              <a:rPr lang="zh-CN" altLang="en-US" dirty="0" smtClean="0"/>
              <a:t>的串行化是其</a:t>
            </a:r>
            <a:r>
              <a:rPr lang="en-US" altLang="zh-CN" dirty="0" smtClean="0"/>
              <a:t>Session</a:t>
            </a:r>
            <a:r>
              <a:rPr lang="zh-CN" altLang="en-US" dirty="0" smtClean="0"/>
              <a:t>机制的基础</a:t>
            </a:r>
            <a:endParaRPr lang="en-US" altLang="zh-CN" dirty="0" smtClean="0"/>
          </a:p>
          <a:p>
            <a:pPr lvl="1"/>
            <a:r>
              <a:rPr lang="en-US" altLang="zh-CN" dirty="0">
                <a:hlinkClick r:id="rId2" action="ppaction://hlinkfile"/>
              </a:rPr>
              <a:t>example</a:t>
            </a:r>
            <a:endParaRPr lang="zh-CN" altLang="en-US" dirty="0"/>
          </a:p>
        </p:txBody>
      </p:sp>
    </p:spTree>
    <p:extLst>
      <p:ext uri="{BB962C8B-B14F-4D97-AF65-F5344CB8AC3E}">
        <p14:creationId xmlns:p14="http://schemas.microsoft.com/office/powerpoint/2010/main" val="55863468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Session</a:t>
            </a:r>
            <a:endParaRPr lang="zh-CN" altLang="en-US" dirty="0"/>
          </a:p>
        </p:txBody>
      </p:sp>
      <p:sp>
        <p:nvSpPr>
          <p:cNvPr id="3" name="内容占位符 2"/>
          <p:cNvSpPr>
            <a:spLocks noGrp="1"/>
          </p:cNvSpPr>
          <p:nvPr>
            <p:ph idx="1"/>
          </p:nvPr>
        </p:nvSpPr>
        <p:spPr/>
        <p:txBody>
          <a:bodyPr/>
          <a:lstStyle/>
          <a:p>
            <a:r>
              <a:rPr lang="zh-CN" altLang="en-US" dirty="0" smtClean="0"/>
              <a:t>会话（</a:t>
            </a:r>
            <a:r>
              <a:rPr lang="en-US" altLang="zh-CN" dirty="0" smtClean="0"/>
              <a:t>Session</a:t>
            </a:r>
            <a:r>
              <a:rPr lang="zh-CN" altLang="en-US" dirty="0" smtClean="0"/>
              <a:t>）是一种服务器端状态持久化机制</a:t>
            </a:r>
            <a:endParaRPr lang="en-US" altLang="zh-CN" dirty="0" smtClean="0"/>
          </a:p>
          <a:p>
            <a:pPr lvl="1"/>
            <a:r>
              <a:rPr lang="zh-CN" altLang="en-US" dirty="0" smtClean="0"/>
              <a:t>将每个用户相对应的相关信息以内存或文件形式保存在服务器端</a:t>
            </a:r>
            <a:endParaRPr lang="en-US" altLang="zh-CN" dirty="0" smtClean="0"/>
          </a:p>
          <a:p>
            <a:pPr lvl="1"/>
            <a:r>
              <a:rPr lang="zh-CN" altLang="en-US" dirty="0" smtClean="0"/>
              <a:t>以独特的</a:t>
            </a:r>
            <a:r>
              <a:rPr lang="en-US" altLang="zh-CN" dirty="0" err="1" smtClean="0"/>
              <a:t>SeesionID</a:t>
            </a:r>
            <a:r>
              <a:rPr lang="zh-CN" altLang="en-US" dirty="0" smtClean="0"/>
              <a:t>来唯一标识用户（在</a:t>
            </a:r>
            <a:r>
              <a:rPr lang="en-US" altLang="zh-CN" dirty="0" smtClean="0"/>
              <a:t>PHP</a:t>
            </a:r>
            <a:r>
              <a:rPr lang="zh-CN" altLang="en-US" dirty="0" smtClean="0"/>
              <a:t>中是一个</a:t>
            </a:r>
            <a:r>
              <a:rPr lang="en-US" altLang="zh-CN" dirty="0" smtClean="0"/>
              <a:t>32</a:t>
            </a:r>
            <a:r>
              <a:rPr lang="zh-CN" altLang="en-US" dirty="0" smtClean="0"/>
              <a:t>字节字符串）</a:t>
            </a:r>
            <a:endParaRPr lang="en-US" altLang="zh-CN" dirty="0" smtClean="0"/>
          </a:p>
          <a:p>
            <a:pPr lvl="1"/>
            <a:r>
              <a:rPr lang="zh-CN" altLang="en-US" dirty="0" smtClean="0"/>
              <a:t>通过</a:t>
            </a:r>
            <a:r>
              <a:rPr lang="en-US" altLang="zh-CN" dirty="0" smtClean="0"/>
              <a:t>Cookie</a:t>
            </a:r>
            <a:r>
              <a:rPr lang="zh-CN" altLang="en-US" dirty="0" smtClean="0"/>
              <a:t>机制（默认）或改写</a:t>
            </a:r>
            <a:r>
              <a:rPr lang="en-US" altLang="zh-CN" dirty="0" smtClean="0"/>
              <a:t>URL</a:t>
            </a:r>
            <a:r>
              <a:rPr lang="zh-CN" altLang="en-US" dirty="0" smtClean="0"/>
              <a:t>机制（客户端关闭</a:t>
            </a:r>
            <a:r>
              <a:rPr lang="en-US" altLang="zh-CN" dirty="0" smtClean="0"/>
              <a:t>Cookie</a:t>
            </a:r>
            <a:r>
              <a:rPr lang="zh-CN" altLang="en-US" dirty="0" smtClean="0"/>
              <a:t>）来实现</a:t>
            </a:r>
            <a:r>
              <a:rPr lang="en-US" altLang="zh-CN" dirty="0" err="1" smtClean="0"/>
              <a:t>SeesionID</a:t>
            </a:r>
            <a:r>
              <a:rPr lang="zh-CN" altLang="en-US" dirty="0" smtClean="0"/>
              <a:t>的传输</a:t>
            </a:r>
            <a:endParaRPr lang="zh-CN" altLang="en-US" dirty="0"/>
          </a:p>
        </p:txBody>
      </p:sp>
    </p:spTree>
    <p:extLst>
      <p:ext uri="{BB962C8B-B14F-4D97-AF65-F5344CB8AC3E}">
        <p14:creationId xmlns:p14="http://schemas.microsoft.com/office/powerpoint/2010/main" val="298936103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Session</a:t>
            </a:r>
            <a:endParaRPr lang="zh-CN" altLang="en-US" dirty="0"/>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70044" y="1905000"/>
            <a:ext cx="5308712" cy="4114800"/>
          </a:xfrm>
        </p:spPr>
      </p:pic>
    </p:spTree>
    <p:extLst>
      <p:ext uri="{BB962C8B-B14F-4D97-AF65-F5344CB8AC3E}">
        <p14:creationId xmlns:p14="http://schemas.microsoft.com/office/powerpoint/2010/main" val="3400526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26" name="Rectangle 6"/>
          <p:cNvSpPr>
            <a:spLocks noGrp="1" noChangeArrowheads="1"/>
          </p:cNvSpPr>
          <p:nvPr>
            <p:ph type="title"/>
          </p:nvPr>
        </p:nvSpPr>
        <p:spPr/>
        <p:txBody>
          <a:bodyPr/>
          <a:lstStyle/>
          <a:p>
            <a:r>
              <a:rPr lang="zh-CN" altLang="en-US"/>
              <a:t>服务器功能的扩展</a:t>
            </a:r>
          </a:p>
        </p:txBody>
      </p:sp>
      <p:graphicFrame>
        <p:nvGraphicFramePr>
          <p:cNvPr id="1361928" name="Object 8"/>
          <p:cNvGraphicFramePr>
            <a:graphicFrameLocks noGrp="1" noChangeAspect="1"/>
          </p:cNvGraphicFramePr>
          <p:nvPr>
            <p:ph idx="1"/>
          </p:nvPr>
        </p:nvGraphicFramePr>
        <p:xfrm>
          <a:off x="827088" y="1674813"/>
          <a:ext cx="7400925" cy="4344987"/>
        </p:xfrm>
        <a:graphic>
          <a:graphicData uri="http://schemas.openxmlformats.org/presentationml/2006/ole">
            <mc:AlternateContent xmlns:mc="http://schemas.openxmlformats.org/markup-compatibility/2006">
              <mc:Choice xmlns:v="urn:schemas-microsoft-com:vml" Requires="v">
                <p:oleObj spid="_x0000_s1580" name="位图图像" r:id="rId3" imgW="10612331" imgH="6230220" progId="Paint.Picture">
                  <p:embed/>
                </p:oleObj>
              </mc:Choice>
              <mc:Fallback>
                <p:oleObj name="位图图像" r:id="rId3" imgW="10612331" imgH="6230220"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1674813"/>
                        <a:ext cx="7400925" cy="4344987"/>
                      </a:xfrm>
                      <a:prstGeom prst="rect">
                        <a:avLst/>
                      </a:prstGeom>
                    </p:spPr>
                  </p:pic>
                </p:oleObj>
              </mc:Fallback>
            </mc:AlternateContent>
          </a:graphicData>
        </a:graphic>
      </p:graphicFrame>
    </p:spTree>
    <p:extLst>
      <p:ext uri="{BB962C8B-B14F-4D97-AF65-F5344CB8AC3E}">
        <p14:creationId xmlns:p14="http://schemas.microsoft.com/office/powerpoint/2010/main" val="397011613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Session</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99910" y="1905000"/>
            <a:ext cx="5448979" cy="4114800"/>
          </a:xfrm>
        </p:spPr>
      </p:pic>
    </p:spTree>
    <p:extLst>
      <p:ext uri="{BB962C8B-B14F-4D97-AF65-F5344CB8AC3E}">
        <p14:creationId xmlns:p14="http://schemas.microsoft.com/office/powerpoint/2010/main" val="35093094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Session</a:t>
            </a:r>
            <a:endParaRPr lang="zh-CN" altLang="en-US" dirty="0"/>
          </a:p>
        </p:txBody>
      </p:sp>
      <p:sp>
        <p:nvSpPr>
          <p:cNvPr id="3" name="内容占位符 2"/>
          <p:cNvSpPr>
            <a:spLocks noGrp="1"/>
          </p:cNvSpPr>
          <p:nvPr>
            <p:ph idx="1"/>
          </p:nvPr>
        </p:nvSpPr>
        <p:spPr/>
        <p:txBody>
          <a:bodyPr/>
          <a:lstStyle/>
          <a:p>
            <a:r>
              <a:rPr lang="en-US" altLang="zh-CN" dirty="0" smtClean="0"/>
              <a:t>Session</a:t>
            </a:r>
            <a:r>
              <a:rPr lang="zh-CN" altLang="en-US" dirty="0" smtClean="0"/>
              <a:t>信息的存储</a:t>
            </a:r>
            <a:endParaRPr lang="en-US" altLang="zh-CN" dirty="0" smtClean="0"/>
          </a:p>
          <a:p>
            <a:pPr lvl="1"/>
            <a:r>
              <a:rPr lang="zh-CN" altLang="en-US" dirty="0" smtClean="0"/>
              <a:t>可以存储在内存或文件中</a:t>
            </a:r>
            <a:endParaRPr lang="en-US" altLang="zh-CN" dirty="0" smtClean="0"/>
          </a:p>
          <a:p>
            <a:pPr lvl="1"/>
            <a:r>
              <a:rPr lang="zh-CN" altLang="en-US" dirty="0" smtClean="0"/>
              <a:t>内存性能好，但服务器重启时信息易丢失；文件则反之</a:t>
            </a:r>
            <a:endParaRPr lang="en-US" altLang="zh-CN" dirty="0" smtClean="0"/>
          </a:p>
          <a:p>
            <a:r>
              <a:rPr lang="zh-CN" altLang="en-US" dirty="0" smtClean="0"/>
              <a:t>集群条件下</a:t>
            </a:r>
            <a:r>
              <a:rPr lang="en-US" altLang="zh-CN" dirty="0"/>
              <a:t>Session</a:t>
            </a:r>
            <a:r>
              <a:rPr lang="zh-CN" altLang="en-US" dirty="0"/>
              <a:t>信息的存储</a:t>
            </a:r>
            <a:endParaRPr lang="en-US" altLang="zh-CN" dirty="0"/>
          </a:p>
          <a:p>
            <a:pPr lvl="1"/>
            <a:r>
              <a:rPr lang="zh-CN" altLang="en-US" dirty="0" smtClean="0"/>
              <a:t>同一</a:t>
            </a:r>
            <a:r>
              <a:rPr lang="en-US" altLang="zh-CN" dirty="0" err="1" smtClean="0"/>
              <a:t>SessionID</a:t>
            </a:r>
            <a:r>
              <a:rPr lang="zh-CN" altLang="en-US" dirty="0" smtClean="0"/>
              <a:t>始终给同一服务器</a:t>
            </a:r>
            <a:endParaRPr lang="en-US" altLang="zh-CN" dirty="0" smtClean="0"/>
          </a:p>
          <a:p>
            <a:pPr lvl="2"/>
            <a:r>
              <a:rPr lang="zh-CN" altLang="en-US" dirty="0" smtClean="0"/>
              <a:t>缺点：难以起到负载均衡效果</a:t>
            </a:r>
            <a:endParaRPr lang="en-US" altLang="zh-CN" dirty="0" smtClean="0"/>
          </a:p>
          <a:p>
            <a:pPr lvl="1"/>
            <a:r>
              <a:rPr lang="zh-CN" altLang="en-US" dirty="0" smtClean="0"/>
              <a:t>通过某种共享机制（如数据库、缓存等）使所有服务器都能访问</a:t>
            </a:r>
            <a:r>
              <a:rPr lang="en-US" altLang="zh-CN" dirty="0" err="1" smtClean="0"/>
              <a:t>SessionID</a:t>
            </a:r>
            <a:endParaRPr lang="en-US" altLang="zh-CN" dirty="0" smtClean="0"/>
          </a:p>
          <a:p>
            <a:pPr lvl="2"/>
            <a:r>
              <a:rPr lang="zh-CN" altLang="en-US" dirty="0" smtClean="0"/>
              <a:t>缺点：单点故障</a:t>
            </a:r>
            <a:endParaRPr lang="zh-CN" altLang="en-US" dirty="0"/>
          </a:p>
        </p:txBody>
      </p:sp>
    </p:spTree>
    <p:extLst>
      <p:ext uri="{BB962C8B-B14F-4D97-AF65-F5344CB8AC3E}">
        <p14:creationId xmlns:p14="http://schemas.microsoft.com/office/powerpoint/2010/main" val="323514176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Session</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9983" y="1905000"/>
            <a:ext cx="5808834" cy="4114800"/>
          </a:xfrm>
        </p:spPr>
      </p:pic>
    </p:spTree>
    <p:extLst>
      <p:ext uri="{BB962C8B-B14F-4D97-AF65-F5344CB8AC3E}">
        <p14:creationId xmlns:p14="http://schemas.microsoft.com/office/powerpoint/2010/main" val="373353537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Session</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983755"/>
            <a:ext cx="7772400" cy="3957289"/>
          </a:xfrm>
        </p:spPr>
      </p:pic>
    </p:spTree>
    <p:extLst>
      <p:ext uri="{BB962C8B-B14F-4D97-AF65-F5344CB8AC3E}">
        <p14:creationId xmlns:p14="http://schemas.microsoft.com/office/powerpoint/2010/main" val="220727196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Session</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4953" y="1905000"/>
            <a:ext cx="6378893" cy="4114800"/>
          </a:xfrm>
        </p:spPr>
      </p:pic>
    </p:spTree>
    <p:extLst>
      <p:ext uri="{BB962C8B-B14F-4D97-AF65-F5344CB8AC3E}">
        <p14:creationId xmlns:p14="http://schemas.microsoft.com/office/powerpoint/2010/main" val="118053984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Session</a:t>
            </a:r>
            <a:endParaRPr lang="zh-CN" altLang="en-US" dirty="0"/>
          </a:p>
        </p:txBody>
      </p:sp>
      <p:sp>
        <p:nvSpPr>
          <p:cNvPr id="3" name="内容占位符 2"/>
          <p:cNvSpPr>
            <a:spLocks noGrp="1"/>
          </p:cNvSpPr>
          <p:nvPr>
            <p:ph idx="1"/>
          </p:nvPr>
        </p:nvSpPr>
        <p:spPr/>
        <p:txBody>
          <a:bodyPr/>
          <a:lstStyle/>
          <a:p>
            <a:r>
              <a:rPr lang="zh-CN" altLang="en-US" dirty="0" smtClean="0"/>
              <a:t>在</a:t>
            </a:r>
            <a:r>
              <a:rPr lang="en-US" altLang="zh-CN" dirty="0" smtClean="0"/>
              <a:t>Session</a:t>
            </a:r>
            <a:r>
              <a:rPr lang="zh-CN" altLang="en-US" dirty="0" smtClean="0"/>
              <a:t>使用前需要先调用</a:t>
            </a:r>
            <a:r>
              <a:rPr lang="en-US" altLang="zh-CN" dirty="0" err="1" smtClean="0"/>
              <a:t>session_start</a:t>
            </a:r>
            <a:r>
              <a:rPr lang="en-US" altLang="zh-CN" dirty="0" smtClean="0"/>
              <a:t>()</a:t>
            </a:r>
            <a:r>
              <a:rPr lang="zh-CN" altLang="en-US" dirty="0" smtClean="0"/>
              <a:t>函数</a:t>
            </a:r>
            <a:endParaRPr lang="en-US" altLang="zh-CN" dirty="0" smtClean="0"/>
          </a:p>
          <a:p>
            <a:r>
              <a:rPr lang="zh-CN" altLang="en-US" dirty="0" smtClean="0"/>
              <a:t>可以通过对</a:t>
            </a:r>
            <a:r>
              <a:rPr lang="en-US" altLang="zh-CN" dirty="0" smtClean="0"/>
              <a:t>$_SESSION[]</a:t>
            </a:r>
            <a:r>
              <a:rPr lang="zh-CN" altLang="en-US" dirty="0" smtClean="0"/>
              <a:t>对</a:t>
            </a:r>
            <a:r>
              <a:rPr lang="en-US" altLang="zh-CN" dirty="0" smtClean="0"/>
              <a:t>Session</a:t>
            </a:r>
            <a:r>
              <a:rPr lang="zh-CN" altLang="en-US" dirty="0" smtClean="0"/>
              <a:t>进行读写</a:t>
            </a:r>
            <a:endParaRPr lang="en-US" altLang="zh-CN" dirty="0" smtClean="0"/>
          </a:p>
          <a:p>
            <a:r>
              <a:rPr lang="en-US" altLang="zh-CN" dirty="0" smtClean="0"/>
              <a:t>Session</a:t>
            </a:r>
            <a:r>
              <a:rPr lang="zh-CN" altLang="en-US" dirty="0" smtClean="0"/>
              <a:t>使用完毕后，可以通过如下代码来彻底清除</a:t>
            </a:r>
            <a:r>
              <a:rPr lang="en-US" altLang="zh-CN" dirty="0" smtClean="0"/>
              <a:t>Session</a:t>
            </a:r>
            <a:endParaRPr lang="en-US" altLang="zh-CN" dirty="0"/>
          </a:p>
          <a:p>
            <a:pPr marL="457200" lvl="1" indent="0">
              <a:buNone/>
            </a:pPr>
            <a:r>
              <a:rPr lang="en-US" altLang="zh-CN" dirty="0"/>
              <a:t>$_SESSION = array();</a:t>
            </a:r>
          </a:p>
          <a:p>
            <a:pPr marL="457200" lvl="1" indent="0">
              <a:buNone/>
            </a:pPr>
            <a:r>
              <a:rPr lang="en-US" altLang="zh-CN" dirty="0" err="1"/>
              <a:t>setcookie</a:t>
            </a:r>
            <a:r>
              <a:rPr lang="en-US" altLang="zh-CN" dirty="0"/>
              <a:t>(</a:t>
            </a:r>
            <a:r>
              <a:rPr lang="en-US" altLang="zh-CN" dirty="0" err="1"/>
              <a:t>session_name</a:t>
            </a:r>
            <a:r>
              <a:rPr lang="en-US" altLang="zh-CN" dirty="0"/>
              <a:t>(), '', time() - 2592000, '/');</a:t>
            </a:r>
          </a:p>
          <a:p>
            <a:pPr marL="457200" lvl="1" indent="0">
              <a:buNone/>
            </a:pPr>
            <a:r>
              <a:rPr lang="en-US" altLang="zh-CN" dirty="0" err="1"/>
              <a:t>session_destroy</a:t>
            </a:r>
            <a:r>
              <a:rPr lang="en-US" altLang="zh-CN" dirty="0" smtClean="0"/>
              <a:t>();</a:t>
            </a:r>
          </a:p>
          <a:p>
            <a:r>
              <a:rPr lang="en-US" altLang="zh-CN" dirty="0" smtClean="0">
                <a:hlinkClick r:id="rId2" action="ppaction://hlinkfile"/>
              </a:rPr>
              <a:t>example</a:t>
            </a:r>
            <a:endParaRPr lang="zh-CN" altLang="en-US" dirty="0"/>
          </a:p>
        </p:txBody>
      </p:sp>
    </p:spTree>
    <p:extLst>
      <p:ext uri="{BB962C8B-B14F-4D97-AF65-F5344CB8AC3E}">
        <p14:creationId xmlns:p14="http://schemas.microsoft.com/office/powerpoint/2010/main" val="44101663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Web</a:t>
            </a:r>
            <a:r>
              <a:rPr lang="zh-CN" altLang="en-US" dirty="0" smtClean="0"/>
              <a:t>存储</a:t>
            </a:r>
            <a:endParaRPr lang="en-US" altLang="zh-CN" dirty="0"/>
          </a:p>
        </p:txBody>
      </p:sp>
      <p:sp>
        <p:nvSpPr>
          <p:cNvPr id="3" name="内容占位符 2"/>
          <p:cNvSpPr>
            <a:spLocks noGrp="1"/>
          </p:cNvSpPr>
          <p:nvPr>
            <p:ph idx="1"/>
          </p:nvPr>
        </p:nvSpPr>
        <p:spPr/>
        <p:txBody>
          <a:bodyPr/>
          <a:lstStyle/>
          <a:p>
            <a:r>
              <a:rPr lang="en-US" altLang="zh-CN" dirty="0" smtClean="0"/>
              <a:t>Web Storage</a:t>
            </a:r>
            <a:r>
              <a:rPr lang="zh-CN" altLang="en-US" dirty="0" smtClean="0"/>
              <a:t>是</a:t>
            </a:r>
            <a:r>
              <a:rPr lang="en-US" altLang="zh-CN" dirty="0" smtClean="0"/>
              <a:t>HTML5</a:t>
            </a:r>
            <a:r>
              <a:rPr lang="zh-CN" altLang="en-US" dirty="0" smtClean="0"/>
              <a:t>中新提出的本地存储</a:t>
            </a:r>
            <a:r>
              <a:rPr lang="en-US" altLang="zh-CN" dirty="0" smtClean="0"/>
              <a:t>JS API</a:t>
            </a:r>
          </a:p>
          <a:p>
            <a:pPr lvl="1"/>
            <a:r>
              <a:rPr lang="zh-CN" altLang="en-US" dirty="0" smtClean="0"/>
              <a:t>提供了在</a:t>
            </a:r>
            <a:r>
              <a:rPr lang="en-US" altLang="zh-CN" dirty="0" smtClean="0"/>
              <a:t>Cookie</a:t>
            </a:r>
            <a:r>
              <a:rPr lang="zh-CN" altLang="en-US" dirty="0" smtClean="0"/>
              <a:t>外存储会话数据的机制</a:t>
            </a:r>
            <a:endParaRPr lang="en-US" altLang="zh-CN" dirty="0" smtClean="0"/>
          </a:p>
          <a:p>
            <a:pPr lvl="1"/>
            <a:r>
              <a:rPr lang="zh-CN" altLang="en-US" dirty="0" smtClean="0"/>
              <a:t>提供了存储大量跨会话数据的机制</a:t>
            </a:r>
            <a:endParaRPr lang="en-US" altLang="zh-CN" dirty="0" smtClean="0"/>
          </a:p>
          <a:p>
            <a:pPr lvl="1"/>
            <a:r>
              <a:rPr lang="zh-CN" altLang="en-US" dirty="0" smtClean="0"/>
              <a:t>无需在每次</a:t>
            </a:r>
            <a:r>
              <a:rPr lang="en-US" altLang="zh-CN" dirty="0" smtClean="0"/>
              <a:t>HTTP</a:t>
            </a:r>
            <a:r>
              <a:rPr lang="zh-CN" altLang="en-US" dirty="0" smtClean="0"/>
              <a:t>传输中来回传递</a:t>
            </a:r>
            <a:endParaRPr lang="en-US" altLang="zh-CN" dirty="0" smtClean="0"/>
          </a:p>
          <a:p>
            <a:pPr lvl="1"/>
            <a:r>
              <a:rPr lang="zh-CN" altLang="en-US" dirty="0" smtClean="0"/>
              <a:t>其尺寸限制远较</a:t>
            </a:r>
            <a:r>
              <a:rPr lang="en-US" altLang="zh-CN" dirty="0" smtClean="0"/>
              <a:t>Cookie</a:t>
            </a:r>
            <a:r>
              <a:rPr lang="zh-CN" altLang="en-US" dirty="0" smtClean="0"/>
              <a:t>大（建议</a:t>
            </a:r>
            <a:r>
              <a:rPr lang="en-US" altLang="zh-CN" dirty="0" smtClean="0"/>
              <a:t>5MB</a:t>
            </a:r>
            <a:r>
              <a:rPr lang="zh-CN" altLang="en-US" dirty="0" smtClean="0"/>
              <a:t>每个域来源）</a:t>
            </a:r>
            <a:endParaRPr lang="en-US" altLang="zh-CN" dirty="0" smtClean="0"/>
          </a:p>
          <a:p>
            <a:pPr lvl="1"/>
            <a:r>
              <a:rPr lang="zh-CN" altLang="en-US" dirty="0" smtClean="0"/>
              <a:t>更合适为</a:t>
            </a:r>
            <a:r>
              <a:rPr lang="en-US" altLang="zh-CN" dirty="0" smtClean="0"/>
              <a:t>JS</a:t>
            </a:r>
            <a:r>
              <a:rPr lang="zh-CN" altLang="en-US" dirty="0" smtClean="0"/>
              <a:t>提供本地数据缓存</a:t>
            </a:r>
            <a:endParaRPr lang="en-US" altLang="zh-CN" dirty="0" smtClean="0"/>
          </a:p>
          <a:p>
            <a:pPr lvl="1"/>
            <a:r>
              <a:rPr lang="zh-CN" altLang="en-US" dirty="0" smtClean="0"/>
              <a:t>与</a:t>
            </a:r>
            <a:r>
              <a:rPr lang="en-US" altLang="zh-CN" dirty="0" smtClean="0"/>
              <a:t>Cookie</a:t>
            </a:r>
            <a:r>
              <a:rPr lang="zh-CN" altLang="en-US" dirty="0" smtClean="0"/>
              <a:t>一样，其中存储的是</a:t>
            </a:r>
            <a:r>
              <a:rPr lang="en-US" altLang="zh-CN" dirty="0" smtClean="0"/>
              <a:t>key/value</a:t>
            </a:r>
            <a:r>
              <a:rPr lang="zh-CN" altLang="en-US" dirty="0" smtClean="0"/>
              <a:t>对</a:t>
            </a:r>
            <a:endParaRPr lang="zh-CN" altLang="en-US" dirty="0"/>
          </a:p>
        </p:txBody>
      </p:sp>
    </p:spTree>
    <p:extLst>
      <p:ext uri="{BB962C8B-B14F-4D97-AF65-F5344CB8AC3E}">
        <p14:creationId xmlns:p14="http://schemas.microsoft.com/office/powerpoint/2010/main" val="141064394"/>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a:t>
            </a:r>
            <a:r>
              <a:rPr lang="zh-CN" altLang="en-US" dirty="0"/>
              <a:t>存储</a:t>
            </a:r>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63888" y="282027"/>
            <a:ext cx="5184576" cy="6273889"/>
          </a:xfrm>
        </p:spPr>
      </p:pic>
    </p:spTree>
    <p:extLst>
      <p:ext uri="{BB962C8B-B14F-4D97-AF65-F5344CB8AC3E}">
        <p14:creationId xmlns:p14="http://schemas.microsoft.com/office/powerpoint/2010/main" val="372689120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a:t>
            </a:r>
            <a:r>
              <a:rPr lang="zh-CN" altLang="en-US" dirty="0"/>
              <a:t>存储</a:t>
            </a:r>
          </a:p>
        </p:txBody>
      </p:sp>
      <p:sp>
        <p:nvSpPr>
          <p:cNvPr id="3" name="内容占位符 2"/>
          <p:cNvSpPr>
            <a:spLocks noGrp="1"/>
          </p:cNvSpPr>
          <p:nvPr>
            <p:ph idx="1"/>
          </p:nvPr>
        </p:nvSpPr>
        <p:spPr/>
        <p:txBody>
          <a:bodyPr/>
          <a:lstStyle/>
          <a:p>
            <a:r>
              <a:rPr lang="en-US" altLang="zh-CN" dirty="0"/>
              <a:t>Web </a:t>
            </a:r>
            <a:r>
              <a:rPr lang="en-US" altLang="zh-CN" dirty="0" smtClean="0"/>
              <a:t>Storage</a:t>
            </a:r>
            <a:r>
              <a:rPr lang="zh-CN" altLang="en-US" dirty="0" smtClean="0"/>
              <a:t>分为两种</a:t>
            </a:r>
            <a:endParaRPr lang="en-US" altLang="zh-CN" dirty="0" smtClean="0"/>
          </a:p>
          <a:p>
            <a:pPr lvl="1"/>
            <a:r>
              <a:rPr lang="en-US" altLang="zh-CN" dirty="0" err="1" smtClean="0"/>
              <a:t>sessionStorage</a:t>
            </a:r>
            <a:r>
              <a:rPr lang="zh-CN" altLang="en-US" dirty="0"/>
              <a:t>：浏览器关闭就直接删除</a:t>
            </a:r>
            <a:endParaRPr lang="en-US" altLang="zh-CN" dirty="0"/>
          </a:p>
          <a:p>
            <a:pPr lvl="1"/>
            <a:r>
              <a:rPr lang="en-US" altLang="zh-CN" dirty="0" err="1" smtClean="0"/>
              <a:t>localStorage</a:t>
            </a:r>
            <a:r>
              <a:rPr lang="zh-CN" altLang="en-US" dirty="0" smtClean="0"/>
              <a:t>：</a:t>
            </a:r>
            <a:r>
              <a:rPr lang="en-US" altLang="zh-CN" dirty="0" smtClean="0"/>
              <a:t>JS</a:t>
            </a:r>
            <a:r>
              <a:rPr lang="zh-CN" altLang="en-US" dirty="0" smtClean="0"/>
              <a:t>删除或用户清除缓存时删除</a:t>
            </a:r>
            <a:endParaRPr lang="en-US" altLang="zh-CN" dirty="0" smtClean="0"/>
          </a:p>
          <a:p>
            <a:r>
              <a:rPr lang="en-US" altLang="zh-CN" dirty="0" smtClean="0"/>
              <a:t>API</a:t>
            </a:r>
            <a:r>
              <a:rPr lang="zh-CN" altLang="en-US" dirty="0" smtClean="0"/>
              <a:t>提供了公有的接口</a:t>
            </a:r>
            <a:endParaRPr lang="en-US" altLang="zh-CN" dirty="0" smtClean="0"/>
          </a:p>
          <a:p>
            <a:pPr lvl="1"/>
            <a:r>
              <a:rPr lang="zh-CN" altLang="en-US" dirty="0" smtClean="0"/>
              <a:t>接受直接对属性读写</a:t>
            </a:r>
            <a:endParaRPr lang="en-US" altLang="zh-CN" dirty="0" smtClean="0"/>
          </a:p>
          <a:p>
            <a:pPr lvl="1"/>
            <a:r>
              <a:rPr lang="en-US" altLang="zh-CN" dirty="0" err="1" smtClean="0"/>
              <a:t>setItem</a:t>
            </a:r>
            <a:r>
              <a:rPr lang="en-US" altLang="zh-CN" dirty="0" smtClean="0"/>
              <a:t>()/</a:t>
            </a:r>
            <a:r>
              <a:rPr lang="en-US" altLang="zh-CN" dirty="0" err="1" smtClean="0"/>
              <a:t>getItem</a:t>
            </a:r>
            <a:r>
              <a:rPr lang="en-US" altLang="zh-CN" dirty="0" smtClean="0"/>
              <a:t>()</a:t>
            </a:r>
          </a:p>
          <a:p>
            <a:pPr lvl="1"/>
            <a:r>
              <a:rPr lang="en-US" altLang="zh-CN" dirty="0" err="1" smtClean="0"/>
              <a:t>deleteItem</a:t>
            </a:r>
            <a:r>
              <a:rPr lang="en-US" altLang="zh-CN" dirty="0" smtClean="0"/>
              <a:t>()/clear()</a:t>
            </a:r>
          </a:p>
          <a:p>
            <a:pPr lvl="1"/>
            <a:r>
              <a:rPr lang="en-US" altLang="zh-CN" dirty="0" smtClean="0">
                <a:hlinkClick r:id="rId2" action="ppaction://hlinkfile"/>
              </a:rPr>
              <a:t>example</a:t>
            </a:r>
            <a:endParaRPr lang="en-US" altLang="zh-CN" dirty="0"/>
          </a:p>
          <a:p>
            <a:endParaRPr lang="zh-CN" altLang="en-US" dirty="0"/>
          </a:p>
        </p:txBody>
      </p:sp>
    </p:spTree>
    <p:extLst>
      <p:ext uri="{BB962C8B-B14F-4D97-AF65-F5344CB8AC3E}">
        <p14:creationId xmlns:p14="http://schemas.microsoft.com/office/powerpoint/2010/main" val="421451281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Web</a:t>
            </a:r>
            <a:r>
              <a:rPr lang="zh-CN" altLang="en-US" dirty="0" smtClean="0"/>
              <a:t>缓存</a:t>
            </a:r>
            <a:endParaRPr lang="zh-CN" altLang="en-US" dirty="0"/>
          </a:p>
        </p:txBody>
      </p:sp>
      <p:sp>
        <p:nvSpPr>
          <p:cNvPr id="3" name="内容占位符 2"/>
          <p:cNvSpPr>
            <a:spLocks noGrp="1"/>
          </p:cNvSpPr>
          <p:nvPr>
            <p:ph idx="1"/>
          </p:nvPr>
        </p:nvSpPr>
        <p:spPr/>
        <p:txBody>
          <a:bodyPr/>
          <a:lstStyle/>
          <a:p>
            <a:r>
              <a:rPr lang="en-US" altLang="zh-CN" dirty="0" smtClean="0"/>
              <a:t>Web Caching</a:t>
            </a:r>
            <a:r>
              <a:rPr lang="zh-CN" altLang="en-US" dirty="0" smtClean="0"/>
              <a:t>是提升</a:t>
            </a:r>
            <a:r>
              <a:rPr lang="en-US" altLang="zh-CN" dirty="0" smtClean="0"/>
              <a:t>Web</a:t>
            </a:r>
            <a:r>
              <a:rPr lang="zh-CN" altLang="en-US" dirty="0" smtClean="0"/>
              <a:t>应用性能的有效途径</a:t>
            </a:r>
            <a:endParaRPr lang="en-US" altLang="zh-CN" dirty="0" smtClean="0"/>
          </a:p>
          <a:p>
            <a:r>
              <a:rPr lang="zh-CN" altLang="en-US" dirty="0" smtClean="0"/>
              <a:t>页面缓存（</a:t>
            </a:r>
            <a:r>
              <a:rPr lang="en-US" altLang="zh-CN" dirty="0"/>
              <a:t>Page Output Caching</a:t>
            </a:r>
            <a:r>
              <a:rPr lang="zh-CN" altLang="en-US" dirty="0" smtClean="0"/>
              <a:t>）</a:t>
            </a:r>
            <a:endParaRPr lang="en-US" altLang="zh-CN" dirty="0" smtClean="0"/>
          </a:p>
          <a:p>
            <a:pPr lvl="1"/>
            <a:r>
              <a:rPr lang="zh-CN" altLang="en-US" dirty="0" smtClean="0"/>
              <a:t>对于</a:t>
            </a:r>
            <a:r>
              <a:rPr lang="en-US" altLang="zh-CN" dirty="0" smtClean="0"/>
              <a:t>PHP</a:t>
            </a:r>
            <a:r>
              <a:rPr lang="zh-CN" altLang="en-US" dirty="0" smtClean="0"/>
              <a:t>解析结果的全部或部分页面做缓存</a:t>
            </a:r>
            <a:endParaRPr lang="en-US" altLang="zh-CN" dirty="0" smtClean="0"/>
          </a:p>
          <a:p>
            <a:pPr lvl="1"/>
            <a:r>
              <a:rPr lang="en-US" altLang="zh-CN" dirty="0" err="1" smtClean="0"/>
              <a:t>mod_cache</a:t>
            </a:r>
            <a:r>
              <a:rPr lang="zh-CN" altLang="en-US" dirty="0" smtClean="0"/>
              <a:t>模块</a:t>
            </a:r>
            <a:endParaRPr lang="en-US" altLang="zh-CN" dirty="0" smtClean="0"/>
          </a:p>
          <a:p>
            <a:r>
              <a:rPr lang="zh-CN" altLang="en-US" dirty="0" smtClean="0"/>
              <a:t>应用数据缓存（</a:t>
            </a:r>
            <a:r>
              <a:rPr lang="en-US" altLang="zh-CN" dirty="0"/>
              <a:t>Application Data Caching</a:t>
            </a:r>
            <a:r>
              <a:rPr lang="zh-CN" altLang="en-US" dirty="0" smtClean="0"/>
              <a:t>）</a:t>
            </a:r>
            <a:endParaRPr lang="en-US" altLang="zh-CN" dirty="0" smtClean="0"/>
          </a:p>
          <a:p>
            <a:pPr lvl="1"/>
            <a:r>
              <a:rPr lang="zh-CN" altLang="en-US" dirty="0" smtClean="0"/>
              <a:t>对查询结果数据做缓存</a:t>
            </a:r>
            <a:endParaRPr lang="en-US" altLang="zh-CN" dirty="0" smtClean="0"/>
          </a:p>
          <a:p>
            <a:pPr lvl="1"/>
            <a:r>
              <a:rPr lang="en-US" altLang="zh-CN" dirty="0" err="1" smtClean="0"/>
              <a:t>memcache</a:t>
            </a:r>
            <a:endParaRPr lang="zh-CN" altLang="en-US" dirty="0"/>
          </a:p>
        </p:txBody>
      </p:sp>
    </p:spTree>
    <p:extLst>
      <p:ext uri="{BB962C8B-B14F-4D97-AF65-F5344CB8AC3E}">
        <p14:creationId xmlns:p14="http://schemas.microsoft.com/office/powerpoint/2010/main" val="3752726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服务器端可用资源</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9091" y="1905000"/>
            <a:ext cx="6310618" cy="4114800"/>
          </a:xfrm>
        </p:spPr>
      </p:pic>
    </p:spTree>
    <p:extLst>
      <p:ext uri="{BB962C8B-B14F-4D97-AF65-F5344CB8AC3E}">
        <p14:creationId xmlns:p14="http://schemas.microsoft.com/office/powerpoint/2010/main" val="5695805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a:t>
            </a:r>
            <a:r>
              <a:rPr lang="zh-CN" altLang="en-US" dirty="0"/>
              <a:t>缓存</a:t>
            </a:r>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128684" y="1905000"/>
            <a:ext cx="5191432" cy="4114800"/>
          </a:xfrm>
        </p:spPr>
      </p:pic>
    </p:spTree>
    <p:extLst>
      <p:ext uri="{BB962C8B-B14F-4D97-AF65-F5344CB8AC3E}">
        <p14:creationId xmlns:p14="http://schemas.microsoft.com/office/powerpoint/2010/main" val="232712128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a:t>
            </a:r>
            <a:r>
              <a:rPr lang="zh-CN" altLang="en-US" dirty="0"/>
              <a:t>缓存</a:t>
            </a:r>
          </a:p>
        </p:txBody>
      </p:sp>
      <p:pic>
        <p:nvPicPr>
          <p:cNvPr id="4" name="内容占位符 3"/>
          <p:cNvPicPr>
            <a:picLocks noGrp="1" noChangeAspect="1"/>
          </p:cNvPicPr>
          <p:nvPr>
            <p:ph idx="1"/>
          </p:nvPr>
        </p:nvPicPr>
        <p:blipFill>
          <a:blip r:embed="rId2"/>
          <a:stretch>
            <a:fillRect/>
          </a:stretch>
        </p:blipFill>
        <p:spPr>
          <a:xfrm>
            <a:off x="1471464" y="1556792"/>
            <a:ext cx="6048672" cy="5138060"/>
          </a:xfrm>
          <a:prstGeom prst="rect">
            <a:avLst/>
          </a:prstGeom>
        </p:spPr>
      </p:pic>
    </p:spTree>
    <p:extLst>
      <p:ext uri="{BB962C8B-B14F-4D97-AF65-F5344CB8AC3E}">
        <p14:creationId xmlns:p14="http://schemas.microsoft.com/office/powerpoint/2010/main" val="68219469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VIII</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smtClean="0"/>
              <a:t>数据存储基础</a:t>
            </a:r>
            <a:endParaRPr lang="en-US" altLang="zh-CN" dirty="0"/>
          </a:p>
        </p:txBody>
      </p:sp>
    </p:spTree>
    <p:extLst>
      <p:ext uri="{BB962C8B-B14F-4D97-AF65-F5344CB8AC3E}">
        <p14:creationId xmlns:p14="http://schemas.microsoft.com/office/powerpoint/2010/main" val="1988227931"/>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数据存储概述</a:t>
            </a:r>
            <a:endParaRPr lang="zh-CN" altLang="en-US" dirty="0"/>
          </a:p>
        </p:txBody>
      </p:sp>
      <p:sp>
        <p:nvSpPr>
          <p:cNvPr id="3" name="内容占位符 2"/>
          <p:cNvSpPr>
            <a:spLocks noGrp="1"/>
          </p:cNvSpPr>
          <p:nvPr>
            <p:ph idx="1"/>
          </p:nvPr>
        </p:nvSpPr>
        <p:spPr/>
        <p:txBody>
          <a:bodyPr/>
          <a:lstStyle/>
          <a:p>
            <a:r>
              <a:rPr lang="zh-CN" altLang="en-US" dirty="0" smtClean="0"/>
              <a:t>存储数据的方式</a:t>
            </a:r>
            <a:endParaRPr lang="en-US" altLang="zh-CN" dirty="0" smtClean="0"/>
          </a:p>
          <a:p>
            <a:pPr lvl="1"/>
            <a:r>
              <a:rPr lang="zh-CN" altLang="en-US" dirty="0" smtClean="0"/>
              <a:t>文件</a:t>
            </a:r>
            <a:endParaRPr lang="en-US" altLang="zh-CN" dirty="0" smtClean="0"/>
          </a:p>
          <a:p>
            <a:pPr lvl="2"/>
            <a:r>
              <a:rPr lang="zh-CN" altLang="en-US" dirty="0" smtClean="0"/>
              <a:t>文本文件</a:t>
            </a:r>
            <a:endParaRPr lang="en-US" altLang="zh-CN" dirty="0" smtClean="0"/>
          </a:p>
          <a:p>
            <a:pPr lvl="2"/>
            <a:r>
              <a:rPr lang="en-US" altLang="zh-CN" dirty="0" smtClean="0"/>
              <a:t>XML</a:t>
            </a:r>
            <a:r>
              <a:rPr lang="zh-CN" altLang="en-US" dirty="0" smtClean="0"/>
              <a:t>文件</a:t>
            </a:r>
            <a:endParaRPr lang="en-US" altLang="zh-CN" dirty="0" smtClean="0"/>
          </a:p>
          <a:p>
            <a:pPr lvl="2"/>
            <a:r>
              <a:rPr lang="en-US" altLang="zh-CN" dirty="0" smtClean="0"/>
              <a:t>Office</a:t>
            </a:r>
            <a:r>
              <a:rPr lang="zh-CN" altLang="en-US" dirty="0" smtClean="0"/>
              <a:t>文件、</a:t>
            </a:r>
            <a:r>
              <a:rPr lang="en-US" altLang="zh-CN" dirty="0" smtClean="0"/>
              <a:t>Acrobat</a:t>
            </a:r>
            <a:r>
              <a:rPr lang="zh-CN" altLang="en-US" dirty="0" smtClean="0"/>
              <a:t>文件</a:t>
            </a:r>
            <a:endParaRPr lang="en-US" altLang="zh-CN" dirty="0" smtClean="0"/>
          </a:p>
          <a:p>
            <a:pPr lvl="2"/>
            <a:r>
              <a:rPr lang="zh-CN" altLang="en-US" dirty="0" smtClean="0"/>
              <a:t>日志文件</a:t>
            </a:r>
            <a:endParaRPr lang="en-US" altLang="zh-CN" dirty="0" smtClean="0"/>
          </a:p>
          <a:p>
            <a:pPr lvl="1"/>
            <a:r>
              <a:rPr lang="zh-CN" altLang="en-US" dirty="0" smtClean="0"/>
              <a:t>数据库</a:t>
            </a:r>
            <a:endParaRPr lang="en-US" altLang="zh-CN" dirty="0" smtClean="0"/>
          </a:p>
          <a:p>
            <a:pPr lvl="2"/>
            <a:r>
              <a:rPr lang="zh-CN" altLang="en-US" dirty="0" smtClean="0"/>
              <a:t>关系数据库</a:t>
            </a:r>
            <a:endParaRPr lang="en-US" altLang="zh-CN" dirty="0" smtClean="0"/>
          </a:p>
          <a:p>
            <a:pPr lvl="2"/>
            <a:r>
              <a:rPr lang="zh-CN" altLang="en-US" dirty="0" smtClean="0"/>
              <a:t>非关系数据库</a:t>
            </a:r>
            <a:endParaRPr lang="en-US" altLang="zh-CN" dirty="0" smtClean="0"/>
          </a:p>
          <a:p>
            <a:pPr lvl="1"/>
            <a:r>
              <a:rPr lang="zh-CN" altLang="en-US" dirty="0" smtClean="0"/>
              <a:t>在线存储</a:t>
            </a:r>
            <a:endParaRPr lang="en-US" altLang="zh-CN" dirty="0" smtClean="0"/>
          </a:p>
          <a:p>
            <a:pPr lvl="1"/>
            <a:r>
              <a:rPr lang="zh-CN" altLang="en-US" dirty="0" smtClean="0"/>
              <a:t>邮件系统等</a:t>
            </a:r>
            <a:endParaRPr lang="zh-CN" altLang="en-US" dirty="0"/>
          </a:p>
        </p:txBody>
      </p:sp>
    </p:spTree>
    <p:extLst>
      <p:ext uri="{BB962C8B-B14F-4D97-AF65-F5344CB8AC3E}">
        <p14:creationId xmlns:p14="http://schemas.microsoft.com/office/powerpoint/2010/main" val="4025460283"/>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a:t>
            </a:r>
            <a:r>
              <a:rPr lang="zh-CN" altLang="en-US" dirty="0" smtClean="0"/>
              <a:t>存储访问概述</a:t>
            </a:r>
            <a:endParaRPr lang="zh-CN" altLang="en-US" dirty="0"/>
          </a:p>
        </p:txBody>
      </p:sp>
      <p:sp>
        <p:nvSpPr>
          <p:cNvPr id="3" name="内容占位符 2"/>
          <p:cNvSpPr>
            <a:spLocks noGrp="1"/>
          </p:cNvSpPr>
          <p:nvPr>
            <p:ph idx="1"/>
          </p:nvPr>
        </p:nvSpPr>
        <p:spPr/>
        <p:txBody>
          <a:bodyPr/>
          <a:lstStyle/>
          <a:p>
            <a:r>
              <a:rPr lang="zh-CN" altLang="en-US" dirty="0"/>
              <a:t>数据存储访问是指对各种数据存储格式的</a:t>
            </a:r>
            <a:r>
              <a:rPr lang="zh-CN" altLang="en-US" dirty="0" smtClean="0"/>
              <a:t>访问方法，不</a:t>
            </a:r>
            <a:r>
              <a:rPr lang="zh-CN" altLang="en-US" dirty="0"/>
              <a:t>仅仅指对数据库的访问方法</a:t>
            </a:r>
          </a:p>
          <a:p>
            <a:r>
              <a:rPr lang="zh-CN" altLang="en-US" dirty="0"/>
              <a:t>除最常见的传统的数据库</a:t>
            </a:r>
            <a:r>
              <a:rPr lang="zh-CN" altLang="en-US" dirty="0" smtClean="0"/>
              <a:t>外，还有</a:t>
            </a:r>
            <a:r>
              <a:rPr lang="zh-CN" altLang="en-US" dirty="0"/>
              <a:t>很多种数据存储</a:t>
            </a:r>
            <a:r>
              <a:rPr lang="en-US" altLang="zh-CN" dirty="0"/>
              <a:t>(Data Store)</a:t>
            </a:r>
            <a:r>
              <a:rPr lang="zh-CN" altLang="en-US" dirty="0"/>
              <a:t>的方法和</a:t>
            </a:r>
            <a:r>
              <a:rPr lang="zh-CN" altLang="en-US" dirty="0" smtClean="0"/>
              <a:t>格式，常见</a:t>
            </a:r>
            <a:r>
              <a:rPr lang="zh-CN" altLang="en-US" dirty="0"/>
              <a:t>的有邮件</a:t>
            </a:r>
            <a:r>
              <a:rPr lang="zh-CN" altLang="en-US" dirty="0" smtClean="0"/>
              <a:t>系统、电子表格、</a:t>
            </a:r>
            <a:r>
              <a:rPr lang="en-US" altLang="zh-CN" dirty="0" smtClean="0"/>
              <a:t>XML</a:t>
            </a:r>
            <a:r>
              <a:rPr lang="zh-CN" altLang="en-US" dirty="0" smtClean="0"/>
              <a:t>文件、</a:t>
            </a:r>
            <a:r>
              <a:rPr lang="en-US" altLang="zh-CN" dirty="0" smtClean="0"/>
              <a:t>HTML</a:t>
            </a:r>
            <a:r>
              <a:rPr lang="zh-CN" altLang="en-US" dirty="0" smtClean="0"/>
              <a:t>文件、普通</a:t>
            </a:r>
            <a:r>
              <a:rPr lang="zh-CN" altLang="en-US" dirty="0"/>
              <a:t>文本文件和字处理文本文件</a:t>
            </a:r>
          </a:p>
          <a:p>
            <a:r>
              <a:rPr lang="zh-CN" altLang="en-US" dirty="0"/>
              <a:t>可以访问所有各种不同应用和格式中的数据的方法目前还处于初级</a:t>
            </a:r>
            <a:r>
              <a:rPr lang="zh-CN" altLang="en-US" dirty="0" smtClean="0"/>
              <a:t>阶段，主要</a:t>
            </a:r>
            <a:r>
              <a:rPr lang="zh-CN" altLang="en-US" dirty="0"/>
              <a:t>是通过对原有的可以访问不同数据库的通用方法扩充而来</a:t>
            </a:r>
            <a:r>
              <a:rPr lang="zh-CN" altLang="en-US" dirty="0" smtClean="0"/>
              <a:t>的</a:t>
            </a:r>
            <a:endParaRPr lang="zh-CN" altLang="en-US" dirty="0"/>
          </a:p>
        </p:txBody>
      </p:sp>
    </p:spTree>
    <p:extLst>
      <p:ext uri="{BB962C8B-B14F-4D97-AF65-F5344CB8AC3E}">
        <p14:creationId xmlns:p14="http://schemas.microsoft.com/office/powerpoint/2010/main" val="1663233991"/>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数据存储访问概述</a:t>
            </a:r>
          </a:p>
        </p:txBody>
      </p:sp>
      <p:sp>
        <p:nvSpPr>
          <p:cNvPr id="3" name="内容占位符 2"/>
          <p:cNvSpPr>
            <a:spLocks noGrp="1"/>
          </p:cNvSpPr>
          <p:nvPr>
            <p:ph idx="1"/>
          </p:nvPr>
        </p:nvSpPr>
        <p:spPr/>
        <p:txBody>
          <a:bodyPr/>
          <a:lstStyle/>
          <a:p>
            <a:r>
              <a:rPr lang="zh-CN" altLang="en-US" dirty="0" smtClean="0"/>
              <a:t>常见数据访问方法</a:t>
            </a:r>
            <a:endParaRPr lang="en-US" altLang="zh-CN" dirty="0" smtClean="0"/>
          </a:p>
          <a:p>
            <a:pPr lvl="1"/>
            <a:r>
              <a:rPr lang="en-US" altLang="zh-CN" dirty="0" smtClean="0"/>
              <a:t>native API</a:t>
            </a:r>
          </a:p>
          <a:p>
            <a:pPr lvl="1"/>
            <a:r>
              <a:rPr lang="en-US" altLang="zh-CN" dirty="0" smtClean="0"/>
              <a:t>ODBC</a:t>
            </a:r>
          </a:p>
          <a:p>
            <a:pPr lvl="1"/>
            <a:r>
              <a:rPr lang="en-US" altLang="zh-CN" dirty="0" smtClean="0"/>
              <a:t>JDBC</a:t>
            </a:r>
            <a:r>
              <a:rPr lang="zh-CN" altLang="en-US" dirty="0" smtClean="0"/>
              <a:t>、</a:t>
            </a:r>
            <a:r>
              <a:rPr lang="en-US" altLang="zh-CN" dirty="0" smtClean="0"/>
              <a:t>JDO</a:t>
            </a:r>
          </a:p>
          <a:p>
            <a:pPr lvl="1"/>
            <a:r>
              <a:rPr lang="en-US" altLang="zh-CN" dirty="0" smtClean="0"/>
              <a:t>ADO</a:t>
            </a:r>
            <a:r>
              <a:rPr lang="zh-CN" altLang="en-US" dirty="0"/>
              <a:t>、</a:t>
            </a:r>
            <a:r>
              <a:rPr lang="en-US" altLang="zh-CN" dirty="0" smtClean="0"/>
              <a:t>DAO</a:t>
            </a:r>
            <a:r>
              <a:rPr lang="zh-CN" altLang="en-US" dirty="0" smtClean="0"/>
              <a:t>、</a:t>
            </a:r>
            <a:r>
              <a:rPr lang="en-US" altLang="zh-CN" dirty="0" smtClean="0"/>
              <a:t>RDO</a:t>
            </a:r>
            <a:r>
              <a:rPr lang="zh-CN" altLang="en-US" dirty="0" smtClean="0"/>
              <a:t>、</a:t>
            </a:r>
            <a:r>
              <a:rPr lang="en-US" altLang="zh-CN" dirty="0" smtClean="0"/>
              <a:t>OLE-DB</a:t>
            </a:r>
            <a:r>
              <a:rPr lang="zh-CN" altLang="en-US" dirty="0" smtClean="0"/>
              <a:t>、</a:t>
            </a:r>
            <a:r>
              <a:rPr lang="en-US" altLang="zh-CN" dirty="0" smtClean="0"/>
              <a:t>ADO.NET</a:t>
            </a:r>
          </a:p>
          <a:p>
            <a:pPr lvl="1"/>
            <a:r>
              <a:rPr lang="en-US" altLang="zh-CN" dirty="0" smtClean="0"/>
              <a:t>PDO</a:t>
            </a:r>
            <a:r>
              <a:rPr lang="zh-CN" altLang="en-US" dirty="0" smtClean="0"/>
              <a:t>、</a:t>
            </a:r>
            <a:r>
              <a:rPr lang="en-US" altLang="zh-CN" dirty="0" err="1" smtClean="0"/>
              <a:t>MySQLi</a:t>
            </a:r>
            <a:endParaRPr lang="en-US" altLang="zh-CN" dirty="0" smtClean="0"/>
          </a:p>
          <a:p>
            <a:pPr lvl="1"/>
            <a:r>
              <a:rPr lang="en-US" altLang="zh-CN" dirty="0"/>
              <a:t>……</a:t>
            </a:r>
            <a:endParaRPr lang="zh-CN" altLang="en-US" dirty="0"/>
          </a:p>
        </p:txBody>
      </p:sp>
    </p:spTree>
    <p:extLst>
      <p:ext uri="{BB962C8B-B14F-4D97-AF65-F5344CB8AC3E}">
        <p14:creationId xmlns:p14="http://schemas.microsoft.com/office/powerpoint/2010/main" val="1793740866"/>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数据存储访问概述</a:t>
            </a:r>
          </a:p>
        </p:txBody>
      </p:sp>
      <p:pic>
        <p:nvPicPr>
          <p:cNvPr id="4" name="内容占位符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051720" y="1700808"/>
            <a:ext cx="5400600" cy="5070491"/>
          </a:xfrm>
        </p:spPr>
      </p:pic>
    </p:spTree>
    <p:extLst>
      <p:ext uri="{BB962C8B-B14F-4D97-AF65-F5344CB8AC3E}">
        <p14:creationId xmlns:p14="http://schemas.microsoft.com/office/powerpoint/2010/main" val="199524290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数据存储访问概述</a:t>
            </a:r>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61501" y="1628800"/>
            <a:ext cx="6068598" cy="5040560"/>
          </a:xfrm>
        </p:spPr>
      </p:pic>
    </p:spTree>
    <p:extLst>
      <p:ext uri="{BB962C8B-B14F-4D97-AF65-F5344CB8AC3E}">
        <p14:creationId xmlns:p14="http://schemas.microsoft.com/office/powerpoint/2010/main" val="416715068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关系数据库</a:t>
            </a:r>
            <a:endParaRPr lang="zh-CN" altLang="en-US" dirty="0"/>
          </a:p>
        </p:txBody>
      </p:sp>
      <p:sp>
        <p:nvSpPr>
          <p:cNvPr id="3" name="内容占位符 2"/>
          <p:cNvSpPr>
            <a:spLocks noGrp="1"/>
          </p:cNvSpPr>
          <p:nvPr>
            <p:ph idx="1"/>
          </p:nvPr>
        </p:nvSpPr>
        <p:spPr/>
        <p:txBody>
          <a:bodyPr/>
          <a:lstStyle/>
          <a:p>
            <a:r>
              <a:rPr lang="zh-CN" altLang="en-US" dirty="0"/>
              <a:t>创建在关系模型基础上的数据库，借助于集合代数等数学概念和方法来处理数据库中的</a:t>
            </a:r>
            <a:r>
              <a:rPr lang="zh-CN" altLang="en-US" dirty="0" smtClean="0"/>
              <a:t>数据</a:t>
            </a:r>
            <a:endParaRPr lang="en-US" altLang="zh-CN" dirty="0" smtClean="0"/>
          </a:p>
          <a:p>
            <a:r>
              <a:rPr lang="zh-CN" altLang="en-US" dirty="0"/>
              <a:t>关系模型是</a:t>
            </a:r>
            <a:r>
              <a:rPr lang="zh-CN" altLang="en-US" dirty="0" smtClean="0"/>
              <a:t>由</a:t>
            </a:r>
            <a:r>
              <a:rPr lang="en-US" altLang="zh-CN" dirty="0"/>
              <a:t>IBM</a:t>
            </a:r>
            <a:r>
              <a:rPr lang="zh-CN" altLang="en-US" dirty="0"/>
              <a:t>公司</a:t>
            </a:r>
            <a:r>
              <a:rPr lang="en-US" altLang="zh-CN" dirty="0"/>
              <a:t>San Jose</a:t>
            </a:r>
            <a:r>
              <a:rPr lang="en-US" altLang="zh-CN" dirty="0" smtClean="0"/>
              <a:t>, California</a:t>
            </a:r>
            <a:r>
              <a:rPr lang="zh-CN" altLang="en-US" dirty="0"/>
              <a:t>研究</a:t>
            </a:r>
            <a:r>
              <a:rPr lang="zh-CN" altLang="en-US" dirty="0" smtClean="0"/>
              <a:t>实验室的埃德加</a:t>
            </a:r>
            <a:r>
              <a:rPr lang="en-US" altLang="zh-CN" dirty="0"/>
              <a:t>·</a:t>
            </a:r>
            <a:r>
              <a:rPr lang="zh-CN" altLang="en-US" dirty="0" smtClean="0"/>
              <a:t>科德（</a:t>
            </a:r>
            <a:r>
              <a:rPr lang="en-US" altLang="zh-CN" dirty="0"/>
              <a:t>Edgar Frank "Ted" </a:t>
            </a:r>
            <a:r>
              <a:rPr lang="en-US" altLang="zh-CN" dirty="0" err="1"/>
              <a:t>Codd</a:t>
            </a:r>
            <a:r>
              <a:rPr lang="zh-CN" altLang="en-US" dirty="0" smtClean="0"/>
              <a:t>）于</a:t>
            </a:r>
            <a:r>
              <a:rPr lang="en-US" altLang="zh-CN" dirty="0"/>
              <a:t>1970</a:t>
            </a:r>
            <a:r>
              <a:rPr lang="zh-CN" altLang="en-US" dirty="0"/>
              <a:t>年首先提出的，并配合“科德</a:t>
            </a:r>
            <a:r>
              <a:rPr lang="zh-CN" altLang="en-US" dirty="0" smtClean="0"/>
              <a:t>十二</a:t>
            </a:r>
            <a:r>
              <a:rPr lang="zh-CN" altLang="en-US" dirty="0"/>
              <a:t>定律</a:t>
            </a:r>
            <a:r>
              <a:rPr lang="zh-CN" altLang="en-US" dirty="0" smtClean="0"/>
              <a:t>”</a:t>
            </a:r>
            <a:endParaRPr lang="en-US" altLang="zh-CN" dirty="0" smtClean="0"/>
          </a:p>
          <a:p>
            <a:r>
              <a:rPr lang="zh-CN" altLang="en-US" dirty="0" smtClean="0"/>
              <a:t>常见关系数据库包括</a:t>
            </a:r>
            <a:r>
              <a:rPr lang="en-US" altLang="zh-CN" dirty="0" smtClean="0"/>
              <a:t>Oracle</a:t>
            </a:r>
            <a:r>
              <a:rPr lang="zh-CN" altLang="en-US" dirty="0" smtClean="0"/>
              <a:t>、</a:t>
            </a:r>
            <a:r>
              <a:rPr lang="en-US" altLang="zh-CN" dirty="0" smtClean="0"/>
              <a:t>DB2</a:t>
            </a:r>
            <a:r>
              <a:rPr lang="zh-CN" altLang="en-US" dirty="0" smtClean="0"/>
              <a:t>、</a:t>
            </a:r>
            <a:r>
              <a:rPr lang="en-US" altLang="zh-CN" dirty="0" smtClean="0"/>
              <a:t>SQL Server</a:t>
            </a:r>
            <a:r>
              <a:rPr lang="zh-CN" altLang="en-US" dirty="0" smtClean="0"/>
              <a:t>、</a:t>
            </a:r>
            <a:r>
              <a:rPr lang="en-US" altLang="zh-CN" dirty="0" smtClean="0"/>
              <a:t>MySQL</a:t>
            </a:r>
            <a:r>
              <a:rPr lang="zh-CN" altLang="en-US" dirty="0" smtClean="0"/>
              <a:t>、</a:t>
            </a:r>
            <a:r>
              <a:rPr lang="en-US" altLang="zh-CN" dirty="0" smtClean="0"/>
              <a:t>Sybase</a:t>
            </a:r>
            <a:r>
              <a:rPr lang="zh-CN" altLang="en-US" dirty="0" smtClean="0"/>
              <a:t>、</a:t>
            </a:r>
            <a:r>
              <a:rPr lang="en-US" altLang="zh-CN" dirty="0" smtClean="0"/>
              <a:t>Access</a:t>
            </a:r>
            <a:r>
              <a:rPr lang="zh-CN" altLang="en-US" dirty="0" smtClean="0"/>
              <a:t>等</a:t>
            </a:r>
            <a:endParaRPr lang="zh-CN" altLang="en-US" dirty="0"/>
          </a:p>
        </p:txBody>
      </p:sp>
    </p:spTree>
    <p:extLst>
      <p:ext uri="{BB962C8B-B14F-4D97-AF65-F5344CB8AC3E}">
        <p14:creationId xmlns:p14="http://schemas.microsoft.com/office/powerpoint/2010/main" val="4118187909"/>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关系数据库</a:t>
            </a:r>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99296" y="1628800"/>
            <a:ext cx="6193008" cy="4968552"/>
          </a:xfrm>
        </p:spPr>
      </p:pic>
    </p:spTree>
    <p:extLst>
      <p:ext uri="{BB962C8B-B14F-4D97-AF65-F5344CB8AC3E}">
        <p14:creationId xmlns:p14="http://schemas.microsoft.com/office/powerpoint/2010/main" val="781049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服务器功能扩展</a:t>
            </a:r>
            <a:r>
              <a:rPr lang="zh-CN" altLang="en-US" dirty="0"/>
              <a:t>方式</a:t>
            </a:r>
          </a:p>
        </p:txBody>
      </p:sp>
      <p:sp>
        <p:nvSpPr>
          <p:cNvPr id="3" name="内容占位符 2"/>
          <p:cNvSpPr>
            <a:spLocks noGrp="1"/>
          </p:cNvSpPr>
          <p:nvPr>
            <p:ph idx="1"/>
          </p:nvPr>
        </p:nvSpPr>
        <p:spPr>
          <a:xfrm>
            <a:off x="838200" y="1905000"/>
            <a:ext cx="7982272" cy="4114800"/>
          </a:xfrm>
        </p:spPr>
        <p:txBody>
          <a:bodyPr/>
          <a:lstStyle/>
          <a:p>
            <a:r>
              <a:rPr lang="zh-CN" altLang="en-US" dirty="0"/>
              <a:t>与</a:t>
            </a:r>
            <a:r>
              <a:rPr lang="en-US" altLang="zh-CN" dirty="0"/>
              <a:t>Web</a:t>
            </a:r>
            <a:r>
              <a:rPr lang="zh-CN" altLang="en-US" dirty="0"/>
              <a:t>服务器软件集成</a:t>
            </a:r>
            <a:endParaRPr lang="en-US" altLang="zh-CN" dirty="0" smtClean="0"/>
          </a:p>
          <a:p>
            <a:pPr lvl="1"/>
            <a:r>
              <a:rPr lang="zh-CN" altLang="en-US" dirty="0"/>
              <a:t>理论上</a:t>
            </a:r>
            <a:r>
              <a:rPr lang="zh-CN" altLang="en-US" dirty="0" smtClean="0"/>
              <a:t>可行，但</a:t>
            </a:r>
            <a:r>
              <a:rPr lang="zh-CN" altLang="en-US" dirty="0"/>
              <a:t>降低了服务器通用性</a:t>
            </a:r>
          </a:p>
          <a:p>
            <a:pPr lvl="1"/>
            <a:r>
              <a:rPr lang="zh-CN" altLang="en-US" dirty="0"/>
              <a:t>每次添加功能都要修改服务器</a:t>
            </a:r>
            <a:r>
              <a:rPr lang="zh-CN" altLang="en-US" dirty="0" smtClean="0"/>
              <a:t>源代码</a:t>
            </a:r>
            <a:r>
              <a:rPr lang="zh-CN" altLang="en-US" dirty="0"/>
              <a:t>，</a:t>
            </a:r>
            <a:r>
              <a:rPr lang="zh-CN" altLang="en-US" dirty="0" smtClean="0"/>
              <a:t>然后</a:t>
            </a:r>
            <a:r>
              <a:rPr lang="zh-CN" altLang="en-US" dirty="0"/>
              <a:t>重新</a:t>
            </a:r>
            <a:r>
              <a:rPr lang="zh-CN" altLang="en-US" dirty="0" smtClean="0"/>
              <a:t>编译</a:t>
            </a:r>
            <a:endParaRPr lang="en-US" altLang="zh-CN" dirty="0" smtClean="0"/>
          </a:p>
          <a:p>
            <a:pPr lvl="1"/>
            <a:r>
              <a:rPr lang="zh-CN" altLang="en-US" dirty="0"/>
              <a:t>要求开发者对服务器</a:t>
            </a:r>
            <a:r>
              <a:rPr lang="zh-CN" altLang="en-US" dirty="0" smtClean="0"/>
              <a:t>程序、</a:t>
            </a:r>
            <a:r>
              <a:rPr lang="en-US" altLang="zh-CN" dirty="0" smtClean="0"/>
              <a:t>HTTP</a:t>
            </a:r>
            <a:r>
              <a:rPr lang="zh-CN" altLang="en-US" dirty="0" smtClean="0"/>
              <a:t>协议、网络</a:t>
            </a:r>
            <a:r>
              <a:rPr lang="zh-CN" altLang="en-US" dirty="0"/>
              <a:t>编程等非常</a:t>
            </a:r>
            <a:r>
              <a:rPr lang="zh-CN" altLang="en-US" dirty="0" smtClean="0"/>
              <a:t>了解</a:t>
            </a:r>
            <a:endParaRPr lang="en-US" altLang="zh-CN" dirty="0" smtClean="0"/>
          </a:p>
          <a:p>
            <a:r>
              <a:rPr lang="zh-CN" altLang="en-US" dirty="0"/>
              <a:t>将</a:t>
            </a:r>
            <a:r>
              <a:rPr lang="en-US" altLang="zh-CN" dirty="0"/>
              <a:t>Web</a:t>
            </a:r>
            <a:r>
              <a:rPr lang="zh-CN" altLang="en-US" dirty="0"/>
              <a:t>服务器与生成动态部分程序</a:t>
            </a:r>
            <a:r>
              <a:rPr lang="en-US" altLang="zh-CN" dirty="0"/>
              <a:t>/</a:t>
            </a:r>
            <a:r>
              <a:rPr lang="zh-CN" altLang="en-US" dirty="0"/>
              <a:t>脚本</a:t>
            </a:r>
            <a:r>
              <a:rPr lang="zh-CN" altLang="en-US" dirty="0" smtClean="0"/>
              <a:t>分开</a:t>
            </a:r>
            <a:endParaRPr lang="en-US" altLang="zh-CN" dirty="0" smtClean="0"/>
          </a:p>
          <a:p>
            <a:pPr lvl="1"/>
            <a:r>
              <a:rPr lang="zh-CN" altLang="en-US" dirty="0"/>
              <a:t>服务器与脚本间通讯要有一个</a:t>
            </a:r>
            <a:r>
              <a:rPr lang="zh-CN" altLang="en-US" dirty="0" smtClean="0"/>
              <a:t>标准，此时</a:t>
            </a:r>
            <a:r>
              <a:rPr lang="zh-CN" altLang="en-US" dirty="0"/>
              <a:t>服务器其实相当于一个网关</a:t>
            </a:r>
          </a:p>
          <a:p>
            <a:pPr lvl="1"/>
            <a:r>
              <a:rPr lang="zh-CN" altLang="en-US" dirty="0" smtClean="0"/>
              <a:t>服务器、脚本、通讯</a:t>
            </a:r>
            <a:r>
              <a:rPr lang="zh-CN" altLang="en-US" dirty="0"/>
              <a:t>标准三个部分可以独立开发</a:t>
            </a:r>
          </a:p>
          <a:p>
            <a:pPr lvl="1"/>
            <a:endParaRPr lang="zh-CN" altLang="en-US" dirty="0"/>
          </a:p>
          <a:p>
            <a:pPr lvl="1"/>
            <a:endParaRPr lang="zh-CN" altLang="en-US" dirty="0"/>
          </a:p>
          <a:p>
            <a:pPr lvl="1"/>
            <a:endParaRPr lang="zh-CN" altLang="en-US" dirty="0"/>
          </a:p>
        </p:txBody>
      </p:sp>
    </p:spTree>
    <p:extLst>
      <p:ext uri="{BB962C8B-B14F-4D97-AF65-F5344CB8AC3E}">
        <p14:creationId xmlns:p14="http://schemas.microsoft.com/office/powerpoint/2010/main" val="177070998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关系数据库</a:t>
            </a:r>
          </a:p>
        </p:txBody>
      </p:sp>
      <p:sp>
        <p:nvSpPr>
          <p:cNvPr id="3" name="内容占位符 2"/>
          <p:cNvSpPr>
            <a:spLocks noGrp="1"/>
          </p:cNvSpPr>
          <p:nvPr>
            <p:ph idx="1"/>
          </p:nvPr>
        </p:nvSpPr>
        <p:spPr/>
        <p:txBody>
          <a:bodyPr/>
          <a:lstStyle/>
          <a:p>
            <a:r>
              <a:rPr lang="zh-CN" altLang="en-US" dirty="0" smtClean="0"/>
              <a:t>关系数据库主要概念</a:t>
            </a:r>
            <a:endParaRPr lang="en-US" altLang="zh-CN" dirty="0" smtClean="0"/>
          </a:p>
          <a:p>
            <a:pPr lvl="1"/>
            <a:r>
              <a:rPr lang="zh-CN" altLang="en-US" dirty="0" smtClean="0"/>
              <a:t>库（</a:t>
            </a:r>
            <a:r>
              <a:rPr lang="en-US" altLang="zh-CN" dirty="0" smtClean="0"/>
              <a:t>database</a:t>
            </a:r>
            <a:r>
              <a:rPr lang="zh-CN" altLang="en-US" dirty="0" smtClean="0"/>
              <a:t>）</a:t>
            </a:r>
            <a:endParaRPr lang="en-US" altLang="zh-CN" dirty="0" smtClean="0"/>
          </a:p>
          <a:p>
            <a:pPr lvl="1"/>
            <a:r>
              <a:rPr lang="zh-CN" altLang="en-US" dirty="0" smtClean="0"/>
              <a:t>表（</a:t>
            </a:r>
            <a:r>
              <a:rPr lang="en-US" altLang="zh-CN" dirty="0" smtClean="0"/>
              <a:t>table</a:t>
            </a:r>
            <a:r>
              <a:rPr lang="zh-CN" altLang="en-US" dirty="0" smtClean="0"/>
              <a:t>）</a:t>
            </a:r>
            <a:endParaRPr lang="en-US" altLang="zh-CN" dirty="0" smtClean="0"/>
          </a:p>
          <a:p>
            <a:pPr lvl="1"/>
            <a:r>
              <a:rPr lang="zh-CN" altLang="en-US" dirty="0" smtClean="0"/>
              <a:t>记录（</a:t>
            </a:r>
            <a:r>
              <a:rPr lang="en-US" altLang="zh-CN" dirty="0" smtClean="0"/>
              <a:t>record</a:t>
            </a:r>
            <a:r>
              <a:rPr lang="zh-CN" altLang="en-US" dirty="0" smtClean="0"/>
              <a:t>）：行（</a:t>
            </a:r>
            <a:r>
              <a:rPr lang="en-US" altLang="zh-CN" dirty="0" smtClean="0"/>
              <a:t>row</a:t>
            </a:r>
            <a:r>
              <a:rPr lang="zh-CN" altLang="en-US" dirty="0" smtClean="0"/>
              <a:t>）（实体）</a:t>
            </a:r>
            <a:endParaRPr lang="en-US" altLang="zh-CN" dirty="0" smtClean="0"/>
          </a:p>
          <a:p>
            <a:pPr lvl="1"/>
            <a:r>
              <a:rPr lang="zh-CN" altLang="en-US" dirty="0" smtClean="0"/>
              <a:t>字段（</a:t>
            </a:r>
            <a:r>
              <a:rPr lang="en-US" altLang="zh-CN" dirty="0" smtClean="0"/>
              <a:t>field</a:t>
            </a:r>
            <a:r>
              <a:rPr lang="zh-CN" altLang="en-US" dirty="0" smtClean="0"/>
              <a:t>）：列（实体特性），数据类型</a:t>
            </a:r>
            <a:endParaRPr lang="en-US" altLang="zh-CN" dirty="0" smtClean="0"/>
          </a:p>
          <a:p>
            <a:pPr lvl="1"/>
            <a:r>
              <a:rPr lang="zh-CN" altLang="en-US" dirty="0" smtClean="0"/>
              <a:t>主键（</a:t>
            </a:r>
            <a:r>
              <a:rPr lang="en-US" altLang="zh-CN" dirty="0"/>
              <a:t>primary key</a:t>
            </a:r>
            <a:r>
              <a:rPr lang="zh-CN" altLang="en-US" dirty="0" smtClean="0"/>
              <a:t>）：存储特殊数据值的列，其值为记录</a:t>
            </a:r>
            <a:r>
              <a:rPr lang="en-US" altLang="zh-CN" dirty="0" smtClean="0"/>
              <a:t>/</a:t>
            </a:r>
            <a:r>
              <a:rPr lang="zh-CN" altLang="en-US" dirty="0" smtClean="0"/>
              <a:t>行的唯一标识</a:t>
            </a:r>
            <a:endParaRPr lang="en-US" altLang="zh-CN" dirty="0" smtClean="0"/>
          </a:p>
          <a:p>
            <a:pPr lvl="1"/>
            <a:r>
              <a:rPr lang="zh-CN" altLang="en-US" dirty="0"/>
              <a:t>外</a:t>
            </a:r>
            <a:r>
              <a:rPr lang="zh-CN" altLang="en-US" dirty="0" smtClean="0"/>
              <a:t>键（</a:t>
            </a:r>
            <a:r>
              <a:rPr lang="en-US" altLang="zh-CN" dirty="0"/>
              <a:t>foreign keys</a:t>
            </a:r>
            <a:r>
              <a:rPr lang="zh-CN" altLang="en-US" dirty="0" smtClean="0"/>
              <a:t>）：表中某列，其值是另一表中主键</a:t>
            </a:r>
          </a:p>
        </p:txBody>
      </p:sp>
    </p:spTree>
    <p:extLst>
      <p:ext uri="{BB962C8B-B14F-4D97-AF65-F5344CB8AC3E}">
        <p14:creationId xmlns:p14="http://schemas.microsoft.com/office/powerpoint/2010/main" val="539851705"/>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关系数据库</a:t>
            </a:r>
          </a:p>
        </p:txBody>
      </p:sp>
      <p:sp>
        <p:nvSpPr>
          <p:cNvPr id="3" name="内容占位符 2"/>
          <p:cNvSpPr>
            <a:spLocks noGrp="1"/>
          </p:cNvSpPr>
          <p:nvPr>
            <p:ph idx="1"/>
          </p:nvPr>
        </p:nvSpPr>
        <p:spPr/>
        <p:txBody>
          <a:bodyPr/>
          <a:lstStyle/>
          <a:p>
            <a:r>
              <a:rPr lang="zh-CN" altLang="en-US" dirty="0"/>
              <a:t>关系数据库主要概念</a:t>
            </a:r>
            <a:endParaRPr lang="en-US" altLang="zh-CN" dirty="0"/>
          </a:p>
          <a:p>
            <a:pPr lvl="1"/>
            <a:r>
              <a:rPr lang="zh-CN" altLang="en-US" dirty="0" smtClean="0"/>
              <a:t>游标（</a:t>
            </a:r>
            <a:r>
              <a:rPr lang="en-US" altLang="zh-CN" dirty="0" smtClean="0"/>
              <a:t>cursor</a:t>
            </a:r>
            <a:r>
              <a:rPr lang="zh-CN" altLang="en-US" dirty="0" smtClean="0"/>
              <a:t>）</a:t>
            </a:r>
            <a:endParaRPr lang="en-US" altLang="zh-CN" dirty="0"/>
          </a:p>
          <a:p>
            <a:pPr lvl="1"/>
            <a:r>
              <a:rPr lang="zh-CN" altLang="en-US" dirty="0" smtClean="0"/>
              <a:t>书签（</a:t>
            </a:r>
            <a:r>
              <a:rPr lang="en-US" altLang="zh-CN" dirty="0" smtClean="0"/>
              <a:t>bookmark</a:t>
            </a:r>
            <a:r>
              <a:rPr lang="zh-CN" altLang="en-US" dirty="0" smtClean="0"/>
              <a:t>）</a:t>
            </a:r>
            <a:endParaRPr lang="en-US" altLang="zh-CN" dirty="0"/>
          </a:p>
          <a:p>
            <a:pPr lvl="1"/>
            <a:r>
              <a:rPr lang="zh-CN" altLang="en-US" dirty="0" smtClean="0"/>
              <a:t>锁（</a:t>
            </a:r>
            <a:r>
              <a:rPr lang="en-US" altLang="zh-CN" dirty="0" smtClean="0"/>
              <a:t>lock</a:t>
            </a:r>
            <a:r>
              <a:rPr lang="zh-CN" altLang="en-US" dirty="0" smtClean="0"/>
              <a:t>）</a:t>
            </a:r>
            <a:endParaRPr lang="en-US" altLang="zh-CN" dirty="0" smtClean="0"/>
          </a:p>
          <a:p>
            <a:pPr lvl="1"/>
            <a:r>
              <a:rPr lang="zh-CN" altLang="en-US" dirty="0" smtClean="0"/>
              <a:t>索引（</a:t>
            </a:r>
            <a:r>
              <a:rPr lang="en-US" altLang="zh-CN" dirty="0" smtClean="0"/>
              <a:t>index</a:t>
            </a:r>
            <a:r>
              <a:rPr lang="zh-CN" altLang="en-US" dirty="0" smtClean="0"/>
              <a:t>）</a:t>
            </a:r>
            <a:endParaRPr lang="zh-CN" altLang="en-US" dirty="0"/>
          </a:p>
          <a:p>
            <a:r>
              <a:rPr lang="zh-CN" altLang="en-US" dirty="0" smtClean="0"/>
              <a:t>数据库好处</a:t>
            </a:r>
            <a:endParaRPr lang="en-US" altLang="zh-CN" dirty="0" smtClean="0"/>
          </a:p>
          <a:p>
            <a:pPr lvl="1"/>
            <a:r>
              <a:rPr lang="zh-CN" altLang="en-US" dirty="0" smtClean="0"/>
              <a:t>保证数据完整性（</a:t>
            </a:r>
            <a:r>
              <a:rPr lang="en-US" altLang="zh-CN" dirty="0"/>
              <a:t>data integrity</a:t>
            </a:r>
            <a:r>
              <a:rPr lang="zh-CN" altLang="en-US" dirty="0" smtClean="0"/>
              <a:t>）</a:t>
            </a:r>
            <a:endParaRPr lang="en-US" altLang="zh-CN" dirty="0" smtClean="0"/>
          </a:p>
          <a:p>
            <a:pPr lvl="1"/>
            <a:r>
              <a:rPr lang="zh-CN" altLang="en-US" dirty="0" smtClean="0"/>
              <a:t>降低数据重复性（</a:t>
            </a:r>
            <a:r>
              <a:rPr lang="en-US" altLang="zh-CN" dirty="0"/>
              <a:t>data duplication</a:t>
            </a:r>
            <a:r>
              <a:rPr lang="zh-CN" altLang="en-US" dirty="0" smtClean="0"/>
              <a:t>）</a:t>
            </a:r>
            <a:endParaRPr lang="zh-CN" altLang="en-US" dirty="0"/>
          </a:p>
        </p:txBody>
      </p:sp>
    </p:spTree>
    <p:extLst>
      <p:ext uri="{BB962C8B-B14F-4D97-AF65-F5344CB8AC3E}">
        <p14:creationId xmlns:p14="http://schemas.microsoft.com/office/powerpoint/2010/main" val="358249011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关系数据库</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639438"/>
            <a:ext cx="7772400" cy="2645923"/>
          </a:xfrm>
        </p:spPr>
      </p:pic>
    </p:spTree>
    <p:extLst>
      <p:ext uri="{BB962C8B-B14F-4D97-AF65-F5344CB8AC3E}">
        <p14:creationId xmlns:p14="http://schemas.microsoft.com/office/powerpoint/2010/main" val="198819093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关系数据库</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024227"/>
            <a:ext cx="7772400" cy="1876345"/>
          </a:xfrm>
        </p:spPr>
      </p:pic>
    </p:spTree>
    <p:extLst>
      <p:ext uri="{BB962C8B-B14F-4D97-AF65-F5344CB8AC3E}">
        <p14:creationId xmlns:p14="http://schemas.microsoft.com/office/powerpoint/2010/main" val="61111952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关系数据库</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6155" y="1905000"/>
            <a:ext cx="6636490" cy="4114800"/>
          </a:xfrm>
        </p:spPr>
      </p:pic>
    </p:spTree>
    <p:extLst>
      <p:ext uri="{BB962C8B-B14F-4D97-AF65-F5344CB8AC3E}">
        <p14:creationId xmlns:p14="http://schemas.microsoft.com/office/powerpoint/2010/main" val="334961603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关系数据库</a:t>
            </a:r>
          </a:p>
        </p:txBody>
      </p:sp>
      <p:sp>
        <p:nvSpPr>
          <p:cNvPr id="3" name="内容占位符 2"/>
          <p:cNvSpPr>
            <a:spLocks noGrp="1"/>
          </p:cNvSpPr>
          <p:nvPr>
            <p:ph idx="1"/>
          </p:nvPr>
        </p:nvSpPr>
        <p:spPr/>
        <p:txBody>
          <a:bodyPr/>
          <a:lstStyle/>
          <a:p>
            <a:r>
              <a:rPr lang="zh-CN" altLang="en-US" dirty="0" smtClean="0"/>
              <a:t>通过外键相连的表称为关系表</a:t>
            </a:r>
            <a:endParaRPr lang="en-US" altLang="zh-CN" dirty="0" smtClean="0"/>
          </a:p>
          <a:p>
            <a:pPr lvl="1"/>
            <a:r>
              <a:rPr lang="zh-CN" altLang="en-US" dirty="0" smtClean="0"/>
              <a:t>其中拥有主键值的表为主表，引用主键值的表为从表</a:t>
            </a:r>
            <a:endParaRPr lang="en-US" altLang="zh-CN" dirty="0" smtClean="0"/>
          </a:p>
          <a:p>
            <a:pPr lvl="1"/>
            <a:r>
              <a:rPr lang="zh-CN" altLang="en-US" dirty="0" smtClean="0"/>
              <a:t>三种主要关系</a:t>
            </a:r>
            <a:endParaRPr lang="en-US" altLang="zh-CN" dirty="0" smtClean="0"/>
          </a:p>
          <a:p>
            <a:pPr lvl="2"/>
            <a:r>
              <a:rPr lang="zh-CN" altLang="en-US" dirty="0" smtClean="0"/>
              <a:t>一对一关系（</a:t>
            </a:r>
            <a:r>
              <a:rPr lang="en-US" altLang="zh-CN" dirty="0"/>
              <a:t>one-to-one relationship</a:t>
            </a:r>
            <a:r>
              <a:rPr lang="zh-CN" altLang="en-US" dirty="0" smtClean="0"/>
              <a:t>）</a:t>
            </a:r>
            <a:endParaRPr lang="en-US" altLang="zh-CN" dirty="0" smtClean="0"/>
          </a:p>
          <a:p>
            <a:pPr lvl="2"/>
            <a:r>
              <a:rPr lang="zh-CN" altLang="en-US" dirty="0" smtClean="0"/>
              <a:t>一对多关系（</a:t>
            </a:r>
            <a:r>
              <a:rPr lang="en-US" altLang="zh-CN" dirty="0"/>
              <a:t>one-to-many relationship</a:t>
            </a:r>
            <a:r>
              <a:rPr lang="zh-CN" altLang="en-US" dirty="0" smtClean="0"/>
              <a:t>）</a:t>
            </a:r>
            <a:endParaRPr lang="en-US" altLang="zh-CN" dirty="0" smtClean="0"/>
          </a:p>
          <a:p>
            <a:pPr lvl="2"/>
            <a:r>
              <a:rPr lang="zh-CN" altLang="en-US" dirty="0" smtClean="0"/>
              <a:t>多对多关系（</a:t>
            </a:r>
            <a:r>
              <a:rPr lang="en-US" altLang="zh-CN" dirty="0"/>
              <a:t>many-to-many relationship</a:t>
            </a:r>
            <a:r>
              <a:rPr lang="zh-CN" altLang="en-US" dirty="0" smtClean="0"/>
              <a:t>）</a:t>
            </a:r>
            <a:endParaRPr lang="en-US" altLang="zh-CN" dirty="0" smtClean="0"/>
          </a:p>
          <a:p>
            <a:pPr lvl="1"/>
            <a:r>
              <a:rPr lang="zh-CN" altLang="en-US" dirty="0"/>
              <a:t>多对</a:t>
            </a:r>
            <a:r>
              <a:rPr lang="zh-CN" altLang="en-US" dirty="0" smtClean="0"/>
              <a:t>多关系一般要通过中间表转换为两个一对多关系来表示</a:t>
            </a:r>
            <a:endParaRPr lang="en-US" altLang="zh-CN" dirty="0" smtClean="0"/>
          </a:p>
          <a:p>
            <a:pPr lvl="2"/>
            <a:r>
              <a:rPr lang="zh-CN" altLang="en-US" dirty="0"/>
              <a:t>中间</a:t>
            </a:r>
            <a:r>
              <a:rPr lang="zh-CN" altLang="en-US" dirty="0" smtClean="0"/>
              <a:t>表中的两个外键形成了一个组合键（</a:t>
            </a:r>
            <a:r>
              <a:rPr lang="en-US" altLang="zh-CN" dirty="0" smtClean="0"/>
              <a:t>composite key</a:t>
            </a:r>
            <a:r>
              <a:rPr lang="zh-CN" altLang="en-US" dirty="0" smtClean="0"/>
              <a:t>）</a:t>
            </a:r>
            <a:endParaRPr lang="zh-CN" altLang="en-US" dirty="0"/>
          </a:p>
        </p:txBody>
      </p:sp>
    </p:spTree>
    <p:extLst>
      <p:ext uri="{BB962C8B-B14F-4D97-AF65-F5344CB8AC3E}">
        <p14:creationId xmlns:p14="http://schemas.microsoft.com/office/powerpoint/2010/main" val="351485994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关系数据库</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52008" y="1905000"/>
            <a:ext cx="3544784" cy="4114800"/>
          </a:xfrm>
        </p:spPr>
      </p:pic>
    </p:spTree>
    <p:extLst>
      <p:ext uri="{BB962C8B-B14F-4D97-AF65-F5344CB8AC3E}">
        <p14:creationId xmlns:p14="http://schemas.microsoft.com/office/powerpoint/2010/main" val="194546505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关系数据库</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628577"/>
            <a:ext cx="7772400" cy="2667645"/>
          </a:xfrm>
        </p:spPr>
      </p:pic>
    </p:spTree>
    <p:extLst>
      <p:ext uri="{BB962C8B-B14F-4D97-AF65-F5344CB8AC3E}">
        <p14:creationId xmlns:p14="http://schemas.microsoft.com/office/powerpoint/2010/main" val="203273265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其他数据库</a:t>
            </a:r>
            <a:endParaRPr lang="zh-CN" altLang="en-US" dirty="0"/>
          </a:p>
        </p:txBody>
      </p:sp>
      <p:sp>
        <p:nvSpPr>
          <p:cNvPr id="3" name="内容占位符 2"/>
          <p:cNvSpPr>
            <a:spLocks noGrp="1"/>
          </p:cNvSpPr>
          <p:nvPr>
            <p:ph idx="1"/>
          </p:nvPr>
        </p:nvSpPr>
        <p:spPr/>
        <p:txBody>
          <a:bodyPr/>
          <a:lstStyle/>
          <a:p>
            <a:r>
              <a:rPr lang="zh-CN" altLang="en-US" dirty="0" smtClean="0"/>
              <a:t>对象关系型数据库</a:t>
            </a:r>
            <a:endParaRPr lang="en-US" altLang="zh-CN" dirty="0" smtClean="0"/>
          </a:p>
          <a:p>
            <a:pPr lvl="1"/>
            <a:r>
              <a:rPr lang="en-US" altLang="zh-CN" dirty="0" err="1" smtClean="0"/>
              <a:t>PostgreSQL</a:t>
            </a:r>
            <a:endParaRPr lang="en-US" altLang="zh-CN" dirty="0" smtClean="0"/>
          </a:p>
          <a:p>
            <a:r>
              <a:rPr lang="zh-CN" altLang="en-US" dirty="0" smtClean="0"/>
              <a:t>轻量级数据库引擎</a:t>
            </a:r>
            <a:endParaRPr lang="en-US" altLang="zh-CN" dirty="0" smtClean="0"/>
          </a:p>
          <a:p>
            <a:pPr lvl="1"/>
            <a:r>
              <a:rPr lang="en-US" altLang="zh-CN" dirty="0" smtClean="0"/>
              <a:t>SQLite</a:t>
            </a:r>
          </a:p>
          <a:p>
            <a:r>
              <a:rPr lang="en-US" altLang="zh-CN" dirty="0" err="1" smtClean="0"/>
              <a:t>NoSQL</a:t>
            </a:r>
            <a:r>
              <a:rPr lang="zh-CN" altLang="en-US" dirty="0" smtClean="0"/>
              <a:t>数据库</a:t>
            </a:r>
            <a:endParaRPr lang="en-US" altLang="zh-CN" dirty="0" smtClean="0"/>
          </a:p>
          <a:p>
            <a:pPr lvl="1"/>
            <a:r>
              <a:rPr lang="zh-CN" altLang="en-US" dirty="0" smtClean="0"/>
              <a:t>文档存储型：</a:t>
            </a:r>
            <a:r>
              <a:rPr lang="en-US" altLang="zh-CN" dirty="0" err="1" smtClean="0"/>
              <a:t>CouchDB</a:t>
            </a:r>
            <a:r>
              <a:rPr lang="zh-CN" altLang="en-US" dirty="0" smtClean="0"/>
              <a:t>、</a:t>
            </a:r>
            <a:r>
              <a:rPr lang="en-US" altLang="zh-CN" dirty="0" err="1" smtClean="0"/>
              <a:t>mongoDB</a:t>
            </a:r>
            <a:endParaRPr lang="en-US" altLang="zh-CN" dirty="0" smtClean="0"/>
          </a:p>
          <a:p>
            <a:pPr lvl="1"/>
            <a:r>
              <a:rPr lang="zh-CN" altLang="en-US" dirty="0" smtClean="0"/>
              <a:t>键</a:t>
            </a:r>
            <a:r>
              <a:rPr lang="en-US" altLang="zh-CN" dirty="0" smtClean="0"/>
              <a:t>-</a:t>
            </a:r>
            <a:r>
              <a:rPr lang="zh-CN" altLang="en-US" dirty="0" smtClean="0"/>
              <a:t>值存储型：</a:t>
            </a:r>
            <a:r>
              <a:rPr lang="en-US" altLang="zh-CN" dirty="0" smtClean="0"/>
              <a:t>Cassandra</a:t>
            </a:r>
            <a:r>
              <a:rPr lang="zh-CN" altLang="en-US" dirty="0" smtClean="0"/>
              <a:t>、</a:t>
            </a:r>
            <a:r>
              <a:rPr lang="en-US" altLang="zh-CN" dirty="0" err="1" smtClean="0"/>
              <a:t>BigTable</a:t>
            </a:r>
            <a:r>
              <a:rPr lang="zh-CN" altLang="en-US" dirty="0" smtClean="0"/>
              <a:t>、</a:t>
            </a:r>
            <a:r>
              <a:rPr lang="en-US" altLang="zh-CN" dirty="0" err="1" smtClean="0"/>
              <a:t>SimpleDB</a:t>
            </a:r>
            <a:endParaRPr lang="en-US" altLang="zh-CN" dirty="0" smtClean="0"/>
          </a:p>
          <a:p>
            <a:pPr lvl="1"/>
            <a:r>
              <a:rPr lang="zh-CN" altLang="en-US" dirty="0" smtClean="0"/>
              <a:t>列存储型：</a:t>
            </a:r>
            <a:r>
              <a:rPr lang="en-US" altLang="zh-CN" dirty="0"/>
              <a:t> </a:t>
            </a:r>
            <a:r>
              <a:rPr lang="en-US" altLang="zh-CN" dirty="0" smtClean="0"/>
              <a:t>Cassandra</a:t>
            </a:r>
            <a:r>
              <a:rPr lang="zh-CN" altLang="en-US" dirty="0" smtClean="0"/>
              <a:t>、</a:t>
            </a:r>
            <a:r>
              <a:rPr lang="en-US" altLang="zh-CN" dirty="0" err="1" smtClean="0"/>
              <a:t>Hypertable</a:t>
            </a:r>
            <a:endParaRPr lang="en-US" altLang="zh-CN" dirty="0" smtClean="0"/>
          </a:p>
          <a:p>
            <a:pPr lvl="1"/>
            <a:r>
              <a:rPr lang="en-US" altLang="zh-CN" dirty="0"/>
              <a:t>……</a:t>
            </a:r>
            <a:endParaRPr lang="zh-CN" altLang="en-US" dirty="0"/>
          </a:p>
        </p:txBody>
      </p:sp>
    </p:spTree>
    <p:extLst>
      <p:ext uri="{BB962C8B-B14F-4D97-AF65-F5344CB8AC3E}">
        <p14:creationId xmlns:p14="http://schemas.microsoft.com/office/powerpoint/2010/main" val="309080408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其他数据库</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4327" y="1905000"/>
            <a:ext cx="6240145" cy="4114800"/>
          </a:xfrm>
        </p:spPr>
      </p:pic>
    </p:spTree>
    <p:extLst>
      <p:ext uri="{BB962C8B-B14F-4D97-AF65-F5344CB8AC3E}">
        <p14:creationId xmlns:p14="http://schemas.microsoft.com/office/powerpoint/2010/main" val="1996438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服务器与脚本交互方式</a:t>
            </a:r>
            <a:endParaRPr lang="zh-CN" altLang="en-US" dirty="0"/>
          </a:p>
        </p:txBody>
      </p:sp>
      <p:sp>
        <p:nvSpPr>
          <p:cNvPr id="3" name="内容占位符 2"/>
          <p:cNvSpPr>
            <a:spLocks noGrp="1"/>
          </p:cNvSpPr>
          <p:nvPr>
            <p:ph idx="1"/>
          </p:nvPr>
        </p:nvSpPr>
        <p:spPr>
          <a:xfrm>
            <a:off x="827584" y="1700808"/>
            <a:ext cx="7772400" cy="4114800"/>
          </a:xfrm>
        </p:spPr>
        <p:txBody>
          <a:bodyPr/>
          <a:lstStyle/>
          <a:p>
            <a:r>
              <a:rPr lang="zh-CN" altLang="en-US" dirty="0"/>
              <a:t>服务器调用独立进程 </a:t>
            </a:r>
          </a:p>
          <a:p>
            <a:pPr lvl="1"/>
            <a:r>
              <a:rPr lang="zh-CN" altLang="en-US" dirty="0"/>
              <a:t>脚本作为服务器调用独立进程运行</a:t>
            </a:r>
          </a:p>
          <a:p>
            <a:pPr lvl="1"/>
            <a:r>
              <a:rPr lang="zh-CN" altLang="en-US" dirty="0"/>
              <a:t>脚本与服务器操作完全分开，但以创建和销毁每一个请求进程的额外开销为代价</a:t>
            </a:r>
          </a:p>
          <a:p>
            <a:pPr lvl="1"/>
            <a:r>
              <a:rPr lang="zh-CN" altLang="en-US" dirty="0"/>
              <a:t>以</a:t>
            </a:r>
            <a:r>
              <a:rPr lang="en-US" altLang="zh-CN" dirty="0"/>
              <a:t>CGI</a:t>
            </a:r>
            <a:r>
              <a:rPr lang="zh-CN" altLang="en-US" dirty="0"/>
              <a:t>为</a:t>
            </a:r>
            <a:r>
              <a:rPr lang="zh-CN" altLang="en-US" dirty="0" smtClean="0"/>
              <a:t>代表</a:t>
            </a:r>
            <a:endParaRPr lang="en-US" altLang="zh-CN" dirty="0" smtClean="0"/>
          </a:p>
          <a:p>
            <a:r>
              <a:rPr lang="zh-CN" altLang="en-US" dirty="0"/>
              <a:t>与服务器联系的永久进程</a:t>
            </a:r>
          </a:p>
          <a:p>
            <a:pPr lvl="1"/>
            <a:r>
              <a:rPr lang="zh-CN" altLang="en-US" dirty="0"/>
              <a:t>脚本为一个独立进程，但是在较长的时间内与服务器相关联，用于处理多个请求</a:t>
            </a:r>
          </a:p>
          <a:p>
            <a:pPr lvl="1"/>
            <a:r>
              <a:rPr lang="zh-CN" altLang="en-US" dirty="0"/>
              <a:t>脚本进程可同时维护与其他服务的连接</a:t>
            </a:r>
          </a:p>
          <a:p>
            <a:pPr lvl="1"/>
            <a:r>
              <a:rPr lang="zh-CN" altLang="en-US" dirty="0"/>
              <a:t>避免了创建销毁进程的开销</a:t>
            </a:r>
          </a:p>
          <a:p>
            <a:pPr lvl="1"/>
            <a:r>
              <a:rPr lang="zh-CN" altLang="en-US" dirty="0"/>
              <a:t>以</a:t>
            </a:r>
            <a:r>
              <a:rPr lang="en-US" altLang="zh-CN" dirty="0" err="1"/>
              <a:t>FastCGI</a:t>
            </a:r>
            <a:r>
              <a:rPr lang="zh-CN" altLang="en-US" dirty="0"/>
              <a:t>为代表</a:t>
            </a:r>
          </a:p>
          <a:p>
            <a:endParaRPr lang="zh-CN" altLang="en-US" dirty="0"/>
          </a:p>
          <a:p>
            <a:endParaRPr lang="zh-CN" altLang="en-US" dirty="0"/>
          </a:p>
        </p:txBody>
      </p:sp>
    </p:spTree>
    <p:extLst>
      <p:ext uri="{BB962C8B-B14F-4D97-AF65-F5344CB8AC3E}">
        <p14:creationId xmlns:p14="http://schemas.microsoft.com/office/powerpoint/2010/main" val="1095156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MySQL</a:t>
            </a:r>
            <a:endParaRPr lang="zh-CN" altLang="en-US" dirty="0"/>
          </a:p>
        </p:txBody>
      </p:sp>
      <p:sp>
        <p:nvSpPr>
          <p:cNvPr id="3" name="内容占位符 2"/>
          <p:cNvSpPr>
            <a:spLocks noGrp="1"/>
          </p:cNvSpPr>
          <p:nvPr>
            <p:ph idx="1"/>
          </p:nvPr>
        </p:nvSpPr>
        <p:spPr/>
        <p:txBody>
          <a:bodyPr/>
          <a:lstStyle/>
          <a:p>
            <a:r>
              <a:rPr lang="zh-CN" altLang="en-US" dirty="0" smtClean="0"/>
              <a:t>世界上应用最广泛的开源关系数据库</a:t>
            </a:r>
            <a:endParaRPr lang="en-US" altLang="zh-CN" dirty="0" smtClean="0"/>
          </a:p>
          <a:p>
            <a:pPr lvl="1"/>
            <a:r>
              <a:rPr lang="zh-CN" altLang="en-US" dirty="0"/>
              <a:t>也</a:t>
            </a:r>
            <a:r>
              <a:rPr lang="zh-CN" altLang="en-US" dirty="0" smtClean="0"/>
              <a:t>是应用第二广泛的关系数据库</a:t>
            </a:r>
            <a:endParaRPr lang="en-US" altLang="zh-CN" dirty="0" smtClean="0"/>
          </a:p>
          <a:p>
            <a:pPr lvl="1"/>
            <a:r>
              <a:rPr lang="en-US" altLang="zh-CN" dirty="0"/>
              <a:t>1995.5.23 David </a:t>
            </a:r>
            <a:r>
              <a:rPr lang="en-US" altLang="zh-CN" dirty="0" err="1"/>
              <a:t>Axmark</a:t>
            </a:r>
            <a:r>
              <a:rPr lang="en-US" altLang="zh-CN" dirty="0"/>
              <a:t>, Allan </a:t>
            </a:r>
            <a:r>
              <a:rPr lang="en-US" altLang="zh-CN" dirty="0" smtClean="0"/>
              <a:t>Larsson, Michael “Monty” </a:t>
            </a:r>
            <a:r>
              <a:rPr lang="en-US" altLang="zh-CN" dirty="0" err="1" smtClean="0"/>
              <a:t>Widenius</a:t>
            </a:r>
            <a:r>
              <a:rPr lang="zh-CN" altLang="en-US" dirty="0" smtClean="0"/>
              <a:t>共同创立</a:t>
            </a:r>
            <a:endParaRPr lang="en-US" altLang="zh-CN" dirty="0" smtClean="0"/>
          </a:p>
          <a:p>
            <a:pPr lvl="1"/>
            <a:r>
              <a:rPr lang="en-US" altLang="zh-CN" dirty="0" smtClean="0"/>
              <a:t>2008.1.16 Sun</a:t>
            </a:r>
            <a:r>
              <a:rPr lang="zh-CN" altLang="en-US" dirty="0" smtClean="0"/>
              <a:t>收购</a:t>
            </a:r>
            <a:r>
              <a:rPr lang="en-US" altLang="zh-CN" dirty="0" smtClean="0"/>
              <a:t>MySQL</a:t>
            </a:r>
          </a:p>
          <a:p>
            <a:pPr lvl="1"/>
            <a:r>
              <a:rPr lang="en-US" altLang="zh-CN" dirty="0" smtClean="0"/>
              <a:t>2009.4.20 Oracle</a:t>
            </a:r>
            <a:r>
              <a:rPr lang="zh-CN" altLang="en-US" dirty="0" smtClean="0"/>
              <a:t>收购</a:t>
            </a:r>
            <a:r>
              <a:rPr lang="en-US" altLang="zh-CN" dirty="0" smtClean="0"/>
              <a:t>Sun</a:t>
            </a:r>
          </a:p>
          <a:p>
            <a:pPr lvl="1"/>
            <a:r>
              <a:rPr lang="en-US" altLang="zh-CN" dirty="0" smtClean="0"/>
              <a:t>2009 </a:t>
            </a:r>
            <a:r>
              <a:rPr lang="en-US" altLang="zh-CN" dirty="0"/>
              <a:t>Michael “Monty” </a:t>
            </a:r>
            <a:r>
              <a:rPr lang="en-US" altLang="zh-CN" dirty="0" err="1" smtClean="0"/>
              <a:t>Widenius</a:t>
            </a:r>
            <a:r>
              <a:rPr lang="zh-CN" altLang="en-US" dirty="0" smtClean="0"/>
              <a:t>为首创立了</a:t>
            </a:r>
            <a:r>
              <a:rPr lang="en-US" altLang="zh-CN" dirty="0" err="1" smtClean="0"/>
              <a:t>mariaDB</a:t>
            </a:r>
            <a:r>
              <a:rPr lang="zh-CN" altLang="en-US" dirty="0" smtClean="0"/>
              <a:t>，作为</a:t>
            </a:r>
            <a:r>
              <a:rPr lang="en-US" altLang="zh-CN" dirty="0" smtClean="0"/>
              <a:t>MySQL</a:t>
            </a:r>
            <a:r>
              <a:rPr lang="zh-CN" altLang="en-US" dirty="0" smtClean="0"/>
              <a:t>新的开源分支</a:t>
            </a:r>
            <a:endParaRPr lang="en-US" altLang="zh-CN" dirty="0" smtClean="0"/>
          </a:p>
          <a:p>
            <a:pPr lvl="1"/>
            <a:endParaRPr lang="zh-CN" altLang="en-US" dirty="0"/>
          </a:p>
        </p:txBody>
      </p:sp>
    </p:spTree>
    <p:extLst>
      <p:ext uri="{BB962C8B-B14F-4D97-AF65-F5344CB8AC3E}">
        <p14:creationId xmlns:p14="http://schemas.microsoft.com/office/powerpoint/2010/main" val="21709387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MySQL</a:t>
            </a:r>
            <a:r>
              <a:rPr lang="zh-CN" altLang="en-US" dirty="0" smtClean="0"/>
              <a:t>数据类型</a:t>
            </a:r>
            <a:endParaRPr lang="zh-CN" altLang="en-US" dirty="0"/>
          </a:p>
        </p:txBody>
      </p:sp>
      <p:graphicFrame>
        <p:nvGraphicFramePr>
          <p:cNvPr id="6" name="Group 125"/>
          <p:cNvGraphicFramePr>
            <a:graphicFrameLocks noGrp="1"/>
          </p:cNvGraphicFramePr>
          <p:nvPr>
            <p:ph idx="1"/>
            <p:extLst/>
          </p:nvPr>
        </p:nvGraphicFramePr>
        <p:xfrm>
          <a:off x="600967" y="1628800"/>
          <a:ext cx="8291513" cy="5141595"/>
        </p:xfrm>
        <a:graphic>
          <a:graphicData uri="http://schemas.openxmlformats.org/drawingml/2006/table">
            <a:tbl>
              <a:tblPr/>
              <a:tblGrid>
                <a:gridCol w="1738313">
                  <a:extLst>
                    <a:ext uri="{9D8B030D-6E8A-4147-A177-3AD203B41FA5}">
                      <a16:colId xmlns:a16="http://schemas.microsoft.com/office/drawing/2014/main" val="20000"/>
                    </a:ext>
                  </a:extLst>
                </a:gridCol>
                <a:gridCol w="6553200">
                  <a:extLst>
                    <a:ext uri="{9D8B030D-6E8A-4147-A177-3AD203B41FA5}">
                      <a16:colId xmlns:a16="http://schemas.microsoft.com/office/drawing/2014/main" val="20001"/>
                    </a:ext>
                  </a:extLst>
                </a:gridCol>
              </a:tblGrid>
              <a:tr h="46037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1" i="0" u="none" strike="noStrike" cap="none" normalizeH="0" baseline="0" dirty="0" smtClean="0">
                          <a:ln>
                            <a:noFill/>
                          </a:ln>
                          <a:solidFill>
                            <a:schemeClr val="tx1"/>
                          </a:solidFill>
                          <a:effectLst/>
                          <a:latin typeface="Verdana" pitchFamily="34" charset="0"/>
                          <a:ea typeface="微软雅黑" pitchFamily="34" charset="-122"/>
                        </a:rPr>
                        <a:t>数据类型</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1" i="0" u="none" strike="noStrike" cap="none" normalizeH="0" baseline="0" smtClean="0">
                          <a:ln>
                            <a:noFill/>
                          </a:ln>
                          <a:solidFill>
                            <a:schemeClr val="tx1"/>
                          </a:solidFill>
                          <a:effectLst/>
                          <a:latin typeface="Verdana" pitchFamily="34" charset="0"/>
                          <a:ea typeface="微软雅黑" pitchFamily="34" charset="-122"/>
                        </a:rPr>
                        <a:t>说明</a:t>
                      </a: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0"/>
                  </a:ext>
                </a:extLst>
              </a:tr>
              <a:tr h="339725">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TINYINT</a:t>
                      </a:r>
                    </a:p>
                  </a:txBody>
                  <a:tcP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8</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位整数（</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1</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个字节， 从</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cs typeface="Times New Roman" pitchFamily="18" charset="0"/>
                        </a:rPr>
                        <a:t>−</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128~+127</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a:t>
                      </a:r>
                    </a:p>
                  </a:txBody>
                  <a:tcP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1"/>
                  </a:ext>
                </a:extLst>
              </a:tr>
              <a:tr h="339725">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SMALLINT</a:t>
                      </a:r>
                    </a:p>
                  </a:txBody>
                  <a:tcP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16</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位整数（</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2</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个字节， 从</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cs typeface="Times New Roman" pitchFamily="18" charset="0"/>
                        </a:rPr>
                        <a:t>−</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32768~+32767</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a:t>
                      </a:r>
                    </a:p>
                  </a:txBody>
                  <a:tcP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2"/>
                  </a:ext>
                </a:extLst>
              </a:tr>
              <a:tr h="339725">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INT</a:t>
                      </a:r>
                    </a:p>
                  </a:txBody>
                  <a:tcP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32</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位整数（</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4</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个字节， 从</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cs typeface="Times New Roman" pitchFamily="18" charset="0"/>
                        </a:rPr>
                        <a:t>−</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2147483648~+2147483647</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a:t>
                      </a:r>
                    </a:p>
                  </a:txBody>
                  <a:tcP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3"/>
                  </a:ext>
                </a:extLst>
              </a:tr>
              <a:tr h="339725">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BIGINT</a:t>
                      </a:r>
                    </a:p>
                  </a:txBody>
                  <a:tcP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64</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位整数（</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8</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个字节， 从</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cs typeface="Times New Roman" pitchFamily="18" charset="0"/>
                        </a:rPr>
                        <a:t>±</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9.22</a:t>
                      </a:r>
                      <a:r>
                        <a:rPr kumimoji="0" lang="en-US" altLang="zh-CN" sz="1600" b="0" i="0" u="none" strike="noStrike" cap="none" normalizeH="0" baseline="0" smtClean="0">
                          <a:ln>
                            <a:noFill/>
                          </a:ln>
                          <a:solidFill>
                            <a:schemeClr val="tx1"/>
                          </a:solidFill>
                          <a:effectLst/>
                          <a:latin typeface="Times New Roman" pitchFamily="18" charset="0"/>
                          <a:ea typeface="微软雅黑" pitchFamily="34" charset="-122"/>
                        </a:rPr>
                        <a:t>×10</a:t>
                      </a:r>
                      <a:r>
                        <a:rPr kumimoji="0" lang="en-US" altLang="zh-CN" sz="1600" b="0" i="0" u="none" strike="noStrike" cap="none" normalizeH="0" baseline="30000" smtClean="0">
                          <a:ln>
                            <a:noFill/>
                          </a:ln>
                          <a:solidFill>
                            <a:schemeClr val="tx1"/>
                          </a:solidFill>
                          <a:effectLst/>
                          <a:latin typeface="Times New Roman" pitchFamily="18" charset="0"/>
                          <a:ea typeface="微软雅黑" pitchFamily="34" charset="-122"/>
                        </a:rPr>
                        <a:t>18</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a:t>
                      </a:r>
                    </a:p>
                  </a:txBody>
                  <a:tcP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4"/>
                  </a:ext>
                </a:extLst>
              </a:tr>
              <a:tr h="36830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FLOAT (</a:t>
                      </a:r>
                      <a:r>
                        <a:rPr kumimoji="0" lang="en-US" altLang="zh-CN" sz="1600" b="0" i="1" u="none" strike="noStrike" cap="none" normalizeH="0" baseline="0" smtClean="0">
                          <a:ln>
                            <a:noFill/>
                          </a:ln>
                          <a:solidFill>
                            <a:schemeClr val="tx1"/>
                          </a:solidFill>
                          <a:effectLst/>
                          <a:latin typeface="Verdana" pitchFamily="34" charset="0"/>
                          <a:ea typeface="微软雅黑" pitchFamily="34" charset="-122"/>
                        </a:rPr>
                        <a:t>m</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 </a:t>
                      </a:r>
                      <a:r>
                        <a:rPr kumimoji="0" lang="en-US" altLang="zh-CN" sz="1600" b="0" i="1" u="none" strike="noStrike" cap="none" normalizeH="0" baseline="0" smtClean="0">
                          <a:ln>
                            <a:noFill/>
                          </a:ln>
                          <a:solidFill>
                            <a:schemeClr val="tx1"/>
                          </a:solidFill>
                          <a:effectLst/>
                          <a:latin typeface="Verdana" pitchFamily="34" charset="0"/>
                          <a:ea typeface="微软雅黑" pitchFamily="34" charset="-122"/>
                        </a:rPr>
                        <a:t>d</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a:t>
                      </a:r>
                    </a:p>
                  </a:txBody>
                  <a:tcP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dirty="0" smtClean="0">
                          <a:ln>
                            <a:noFill/>
                          </a:ln>
                          <a:solidFill>
                            <a:schemeClr val="tx1"/>
                          </a:solidFill>
                          <a:effectLst/>
                          <a:latin typeface="Verdana" pitchFamily="34" charset="0"/>
                          <a:ea typeface="微软雅黑" pitchFamily="34" charset="-122"/>
                        </a:rPr>
                        <a:t>单精度浮点数，</a:t>
                      </a:r>
                      <a:r>
                        <a:rPr kumimoji="0" lang="en-US" altLang="zh-CN" sz="1600" b="0" i="0" u="none" strike="noStrike" cap="none" normalizeH="0" baseline="0" dirty="0" smtClean="0">
                          <a:ln>
                            <a:noFill/>
                          </a:ln>
                          <a:solidFill>
                            <a:schemeClr val="tx1"/>
                          </a:solidFill>
                          <a:effectLst/>
                          <a:latin typeface="Verdana" pitchFamily="34" charset="0"/>
                          <a:ea typeface="微软雅黑" pitchFamily="34" charset="-122"/>
                        </a:rPr>
                        <a:t>32</a:t>
                      </a:r>
                      <a:r>
                        <a:rPr kumimoji="0" lang="zh-CN" altLang="en-US" sz="1600" b="0" i="0" u="none" strike="noStrike" cap="none" normalizeH="0" baseline="0" dirty="0" smtClean="0">
                          <a:ln>
                            <a:noFill/>
                          </a:ln>
                          <a:solidFill>
                            <a:schemeClr val="tx1"/>
                          </a:solidFill>
                          <a:effectLst/>
                          <a:latin typeface="Verdana" pitchFamily="34" charset="0"/>
                          <a:ea typeface="微软雅黑" pitchFamily="34" charset="-122"/>
                        </a:rPr>
                        <a:t>位精度（</a:t>
                      </a:r>
                      <a:r>
                        <a:rPr kumimoji="0" lang="en-US" altLang="zh-CN" sz="1600" b="0" i="0" u="none" strike="noStrike" cap="none" normalizeH="0" baseline="0" dirty="0" smtClean="0">
                          <a:ln>
                            <a:noFill/>
                          </a:ln>
                          <a:solidFill>
                            <a:schemeClr val="tx1"/>
                          </a:solidFill>
                          <a:effectLst/>
                          <a:latin typeface="Verdana" pitchFamily="34" charset="0"/>
                          <a:ea typeface="微软雅黑" pitchFamily="34" charset="-122"/>
                        </a:rPr>
                        <a:t>4</a:t>
                      </a:r>
                      <a:r>
                        <a:rPr kumimoji="0" lang="zh-CN" altLang="en-US" sz="1600" b="0" i="0" u="none" strike="noStrike" cap="none" normalizeH="0" baseline="0" dirty="0" smtClean="0">
                          <a:ln>
                            <a:noFill/>
                          </a:ln>
                          <a:solidFill>
                            <a:schemeClr val="tx1"/>
                          </a:solidFill>
                          <a:effectLst/>
                          <a:latin typeface="Verdana" pitchFamily="34" charset="0"/>
                          <a:ea typeface="微软雅黑" pitchFamily="34" charset="-122"/>
                        </a:rPr>
                        <a:t>个字节）。参数</a:t>
                      </a:r>
                      <a:r>
                        <a:rPr kumimoji="0" lang="en-US" altLang="zh-CN" sz="1600" b="0" i="1" u="none" strike="noStrike" cap="none" normalizeH="0" baseline="0" dirty="0" smtClean="0">
                          <a:ln>
                            <a:noFill/>
                          </a:ln>
                          <a:solidFill>
                            <a:schemeClr val="tx1"/>
                          </a:solidFill>
                          <a:effectLst/>
                          <a:latin typeface="Verdana" pitchFamily="34" charset="0"/>
                          <a:ea typeface="微软雅黑" pitchFamily="34" charset="-122"/>
                        </a:rPr>
                        <a:t>m</a:t>
                      </a:r>
                      <a:r>
                        <a:rPr kumimoji="0" lang="zh-CN" altLang="en-US" sz="1600" b="0" i="0" u="none" strike="noStrike" cap="none" normalizeH="0" baseline="0" dirty="0" smtClean="0">
                          <a:ln>
                            <a:noFill/>
                          </a:ln>
                          <a:solidFill>
                            <a:schemeClr val="tx1"/>
                          </a:solidFill>
                          <a:effectLst/>
                          <a:latin typeface="Verdana" pitchFamily="34" charset="0"/>
                          <a:ea typeface="微软雅黑" pitchFamily="34" charset="-122"/>
                        </a:rPr>
                        <a:t>和</a:t>
                      </a:r>
                      <a:r>
                        <a:rPr kumimoji="0" lang="en-US" altLang="zh-CN" sz="1600" b="0" i="1" u="none" strike="noStrike" cap="none" normalizeH="0" baseline="0" dirty="0" smtClean="0">
                          <a:ln>
                            <a:noFill/>
                          </a:ln>
                          <a:solidFill>
                            <a:schemeClr val="tx1"/>
                          </a:solidFill>
                          <a:effectLst/>
                          <a:latin typeface="Verdana" pitchFamily="34" charset="0"/>
                          <a:ea typeface="微软雅黑" pitchFamily="34" charset="-122"/>
                        </a:rPr>
                        <a:t>d</a:t>
                      </a:r>
                      <a:r>
                        <a:rPr kumimoji="0" lang="zh-CN" altLang="en-US" sz="1600" b="0" i="0" u="none" strike="noStrike" cap="none" normalizeH="0" baseline="0" dirty="0" smtClean="0">
                          <a:ln>
                            <a:noFill/>
                          </a:ln>
                          <a:solidFill>
                            <a:schemeClr val="tx1"/>
                          </a:solidFill>
                          <a:effectLst/>
                          <a:latin typeface="Verdana" pitchFamily="34" charset="0"/>
                          <a:ea typeface="微软雅黑" pitchFamily="34" charset="-122"/>
                        </a:rPr>
                        <a:t>是可选的，</a:t>
                      </a:r>
                      <a:r>
                        <a:rPr kumimoji="0" lang="en-US" altLang="zh-CN" sz="1600" b="0" i="1" u="none" strike="noStrike" cap="none" normalizeH="0" baseline="0" dirty="0" smtClean="0">
                          <a:ln>
                            <a:noFill/>
                          </a:ln>
                          <a:solidFill>
                            <a:schemeClr val="tx1"/>
                          </a:solidFill>
                          <a:effectLst/>
                          <a:latin typeface="Verdana" pitchFamily="34" charset="0"/>
                          <a:ea typeface="微软雅黑" pitchFamily="34" charset="-122"/>
                        </a:rPr>
                        <a:t>m</a:t>
                      </a:r>
                      <a:r>
                        <a:rPr kumimoji="0" lang="zh-CN" altLang="en-US" sz="1600" b="0" i="0" u="none" strike="noStrike" cap="none" normalizeH="0" baseline="0" dirty="0" smtClean="0">
                          <a:ln>
                            <a:noFill/>
                          </a:ln>
                          <a:solidFill>
                            <a:schemeClr val="tx1"/>
                          </a:solidFill>
                          <a:effectLst/>
                          <a:latin typeface="Verdana" pitchFamily="34" charset="0"/>
                          <a:ea typeface="微软雅黑" pitchFamily="34" charset="-122"/>
                        </a:rPr>
                        <a:t>是十进制数字的总位数，</a:t>
                      </a:r>
                      <a:r>
                        <a:rPr kumimoji="0" lang="en-US" altLang="zh-CN" sz="1600" b="0" i="1" u="none" strike="noStrike" cap="none" normalizeH="0" baseline="0" dirty="0" smtClean="0">
                          <a:ln>
                            <a:noFill/>
                          </a:ln>
                          <a:solidFill>
                            <a:schemeClr val="tx1"/>
                          </a:solidFill>
                          <a:effectLst/>
                          <a:latin typeface="Verdana" pitchFamily="34" charset="0"/>
                          <a:ea typeface="微软雅黑" pitchFamily="34" charset="-122"/>
                        </a:rPr>
                        <a:t>d</a:t>
                      </a:r>
                      <a:r>
                        <a:rPr kumimoji="0" lang="zh-CN" altLang="en-US" sz="1600" b="0" i="0" u="none" strike="noStrike" cap="none" normalizeH="0" baseline="0" dirty="0" smtClean="0">
                          <a:ln>
                            <a:noFill/>
                          </a:ln>
                          <a:solidFill>
                            <a:schemeClr val="tx1"/>
                          </a:solidFill>
                          <a:effectLst/>
                          <a:latin typeface="Verdana" pitchFamily="34" charset="0"/>
                          <a:ea typeface="微软雅黑" pitchFamily="34" charset="-122"/>
                        </a:rPr>
                        <a:t>是小数点后面的位数</a:t>
                      </a:r>
                    </a:p>
                  </a:txBody>
                  <a:tcP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5"/>
                  </a:ext>
                </a:extLst>
              </a:tr>
              <a:tr h="56673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DOUBLE (</a:t>
                      </a:r>
                      <a:r>
                        <a:rPr kumimoji="0" lang="en-US" altLang="zh-CN" sz="1600" b="0" i="1" u="none" strike="noStrike" cap="none" normalizeH="0" baseline="0" smtClean="0">
                          <a:ln>
                            <a:noFill/>
                          </a:ln>
                          <a:solidFill>
                            <a:schemeClr val="tx1"/>
                          </a:solidFill>
                          <a:effectLst/>
                          <a:latin typeface="Verdana" pitchFamily="34" charset="0"/>
                          <a:ea typeface="微软雅黑" pitchFamily="34" charset="-122"/>
                        </a:rPr>
                        <a:t>m</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 </a:t>
                      </a:r>
                      <a:r>
                        <a:rPr kumimoji="0" lang="en-US" altLang="zh-CN" sz="1600" b="0" i="1" u="none" strike="noStrike" cap="none" normalizeH="0" baseline="0" smtClean="0">
                          <a:ln>
                            <a:noFill/>
                          </a:ln>
                          <a:solidFill>
                            <a:schemeClr val="tx1"/>
                          </a:solidFill>
                          <a:effectLst/>
                          <a:latin typeface="Verdana" pitchFamily="34" charset="0"/>
                          <a:ea typeface="微软雅黑" pitchFamily="34" charset="-122"/>
                        </a:rPr>
                        <a:t>d</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a:t>
                      </a:r>
                    </a:p>
                  </a:txBody>
                  <a:tcP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双精度浮点数，</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64</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位精度（</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8</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个字节）。参数</a:t>
                      </a:r>
                      <a:r>
                        <a:rPr kumimoji="0" lang="en-US" altLang="zh-CN" sz="1600" b="0" i="1" u="none" strike="noStrike" cap="none" normalizeH="0" baseline="0" smtClean="0">
                          <a:ln>
                            <a:noFill/>
                          </a:ln>
                          <a:solidFill>
                            <a:schemeClr val="tx1"/>
                          </a:solidFill>
                          <a:effectLst/>
                          <a:latin typeface="Verdana" pitchFamily="34" charset="0"/>
                          <a:ea typeface="微软雅黑" pitchFamily="34" charset="-122"/>
                        </a:rPr>
                        <a:t>m</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和</a:t>
                      </a:r>
                      <a:r>
                        <a:rPr kumimoji="0" lang="en-US" altLang="zh-CN" sz="1600" b="0" i="1" u="none" strike="noStrike" cap="none" normalizeH="0" baseline="0" smtClean="0">
                          <a:ln>
                            <a:noFill/>
                          </a:ln>
                          <a:solidFill>
                            <a:schemeClr val="tx1"/>
                          </a:solidFill>
                          <a:effectLst/>
                          <a:latin typeface="Verdana" pitchFamily="34" charset="0"/>
                          <a:ea typeface="微软雅黑" pitchFamily="34" charset="-122"/>
                        </a:rPr>
                        <a:t>d</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是可选的，</a:t>
                      </a:r>
                      <a:r>
                        <a:rPr kumimoji="0" lang="en-US" altLang="zh-CN" sz="1600" b="0" i="1" u="none" strike="noStrike" cap="none" normalizeH="0" baseline="0" smtClean="0">
                          <a:ln>
                            <a:noFill/>
                          </a:ln>
                          <a:solidFill>
                            <a:schemeClr val="tx1"/>
                          </a:solidFill>
                          <a:effectLst/>
                          <a:latin typeface="Verdana" pitchFamily="34" charset="0"/>
                          <a:ea typeface="微软雅黑" pitchFamily="34" charset="-122"/>
                        </a:rPr>
                        <a:t>m</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是十进制数字的总位数，</a:t>
                      </a:r>
                      <a:r>
                        <a:rPr kumimoji="0" lang="en-US" altLang="zh-CN" sz="1600" b="0" i="1" u="none" strike="noStrike" cap="none" normalizeH="0" baseline="0" smtClean="0">
                          <a:ln>
                            <a:noFill/>
                          </a:ln>
                          <a:solidFill>
                            <a:schemeClr val="tx1"/>
                          </a:solidFill>
                          <a:effectLst/>
                          <a:latin typeface="Verdana" pitchFamily="34" charset="0"/>
                          <a:ea typeface="微软雅黑" pitchFamily="34" charset="-122"/>
                        </a:rPr>
                        <a:t>d</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是小数点后面的位数</a:t>
                      </a:r>
                    </a:p>
                  </a:txBody>
                  <a:tcP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6"/>
                  </a:ext>
                </a:extLst>
              </a:tr>
              <a:tr h="434975">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DATE</a:t>
                      </a:r>
                    </a:p>
                  </a:txBody>
                  <a:tcP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en-US" sz="1600" b="0" i="0" u="none" strike="noStrike" cap="none" normalizeH="0" baseline="0" smtClean="0">
                          <a:ln>
                            <a:noFill/>
                          </a:ln>
                          <a:solidFill>
                            <a:schemeClr val="tx1"/>
                          </a:solidFill>
                          <a:effectLst/>
                          <a:latin typeface="Verdana" pitchFamily="34" charset="0"/>
                          <a:ea typeface="微软雅黑" pitchFamily="34" charset="-122"/>
                        </a:rPr>
                        <a:t>'</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2006-12-31</a:t>
                      </a:r>
                      <a:r>
                        <a:rPr kumimoji="0" lang="en-US" altLang="en-US" sz="1600" b="0" i="0" u="none" strike="noStrike" cap="none" normalizeH="0" baseline="0" smtClean="0">
                          <a:ln>
                            <a:noFill/>
                          </a:ln>
                          <a:solidFill>
                            <a:schemeClr val="tx1"/>
                          </a:solidFill>
                          <a:effectLst/>
                          <a:latin typeface="Verdana" pitchFamily="34" charset="0"/>
                          <a:ea typeface="微软雅黑" pitchFamily="34" charset="-122"/>
                        </a:rPr>
                        <a:t>'</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格式的日期值，取值范围：</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1000-01-01~9999-12-31</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3</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个字节）</a:t>
                      </a:r>
                    </a:p>
                  </a:txBody>
                  <a:tcP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7"/>
                  </a:ext>
                </a:extLst>
              </a:tr>
              <a:tr h="21590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TIME</a:t>
                      </a:r>
                    </a:p>
                  </a:txBody>
                  <a:tcP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en-US" sz="1600" b="0" i="0" u="none" strike="noStrike" cap="none" normalizeH="0" baseline="0" smtClean="0">
                          <a:ln>
                            <a:noFill/>
                          </a:ln>
                          <a:solidFill>
                            <a:schemeClr val="tx1"/>
                          </a:solidFill>
                          <a:effectLst/>
                          <a:latin typeface="Verdana" pitchFamily="34" charset="0"/>
                          <a:ea typeface="微软雅黑" pitchFamily="34" charset="-122"/>
                        </a:rPr>
                        <a:t>'</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23:59:59</a:t>
                      </a:r>
                      <a:r>
                        <a:rPr kumimoji="0" lang="en-US" altLang="en-US" sz="1600" b="0" i="0" u="none" strike="noStrike" cap="none" normalizeH="0" baseline="0" smtClean="0">
                          <a:ln>
                            <a:noFill/>
                          </a:ln>
                          <a:solidFill>
                            <a:schemeClr val="tx1"/>
                          </a:solidFill>
                          <a:effectLst/>
                          <a:latin typeface="Verdana" pitchFamily="34" charset="0"/>
                          <a:ea typeface="微软雅黑" pitchFamily="34" charset="-122"/>
                        </a:rPr>
                        <a:t>'</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格式的时间值，取值范围：</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±838:59:58</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3</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个字节） </a:t>
                      </a:r>
                    </a:p>
                  </a:txBody>
                  <a:tcP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8"/>
                  </a:ext>
                </a:extLst>
              </a:tr>
              <a:tr h="180975">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DATETIME</a:t>
                      </a:r>
                    </a:p>
                  </a:txBody>
                  <a:tcP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en-US" sz="1600" b="0" i="0" u="none" strike="noStrike" cap="none" normalizeH="0" baseline="0" smtClean="0">
                          <a:ln>
                            <a:noFill/>
                          </a:ln>
                          <a:solidFill>
                            <a:schemeClr val="tx1"/>
                          </a:solidFill>
                          <a:effectLst/>
                          <a:latin typeface="Verdana" pitchFamily="34" charset="0"/>
                          <a:ea typeface="微软雅黑" pitchFamily="34" charset="-122"/>
                        </a:rPr>
                        <a:t>'</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2006-12-31 23:59:5</a:t>
                      </a:r>
                      <a:r>
                        <a:rPr kumimoji="0" lang="en-US" altLang="en-US" sz="1600" b="0" i="0" u="none" strike="noStrike" cap="none" normalizeH="0" baseline="0" smtClean="0">
                          <a:ln>
                            <a:noFill/>
                          </a:ln>
                          <a:solidFill>
                            <a:schemeClr val="tx1"/>
                          </a:solidFill>
                          <a:effectLst/>
                          <a:latin typeface="Verdana" pitchFamily="34" charset="0"/>
                          <a:ea typeface="微软雅黑" pitchFamily="34" charset="-122"/>
                        </a:rPr>
                        <a:t>'</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格式的</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DATE</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加</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TIME</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组合</a:t>
                      </a:r>
                    </a:p>
                  </a:txBody>
                  <a:tcP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9"/>
                  </a:ext>
                </a:extLst>
              </a:tr>
              <a:tr h="26511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YEAR</a:t>
                      </a:r>
                    </a:p>
                  </a:txBody>
                  <a:tcP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dirty="0" smtClean="0">
                          <a:ln>
                            <a:noFill/>
                          </a:ln>
                          <a:solidFill>
                            <a:schemeClr val="tx1"/>
                          </a:solidFill>
                          <a:effectLst/>
                          <a:latin typeface="Verdana" pitchFamily="34" charset="0"/>
                          <a:ea typeface="微软雅黑" pitchFamily="34" charset="-122"/>
                        </a:rPr>
                        <a:t>年份，取值范围：</a:t>
                      </a:r>
                      <a:r>
                        <a:rPr kumimoji="0" lang="en-US" altLang="zh-CN" sz="1600" b="0" i="0" u="none" strike="noStrike" cap="none" normalizeH="0" baseline="0" dirty="0" smtClean="0">
                          <a:ln>
                            <a:noFill/>
                          </a:ln>
                          <a:solidFill>
                            <a:schemeClr val="tx1"/>
                          </a:solidFill>
                          <a:effectLst/>
                          <a:latin typeface="Verdana" pitchFamily="34" charset="0"/>
                          <a:ea typeface="微软雅黑" pitchFamily="34" charset="-122"/>
                        </a:rPr>
                        <a:t>100~2155</a:t>
                      </a:r>
                      <a:r>
                        <a:rPr kumimoji="0" lang="zh-CN" altLang="en-US" sz="1600" b="0" i="0" u="none" strike="noStrike" cap="none" normalizeH="0" baseline="0" dirty="0" smtClean="0">
                          <a:ln>
                            <a:noFill/>
                          </a:ln>
                          <a:solidFill>
                            <a:schemeClr val="tx1"/>
                          </a:solidFill>
                          <a:effectLst/>
                          <a:latin typeface="Verdana" pitchFamily="34" charset="0"/>
                          <a:ea typeface="微软雅黑" pitchFamily="34" charset="-122"/>
                        </a:rPr>
                        <a:t>（</a:t>
                      </a:r>
                      <a:r>
                        <a:rPr kumimoji="0" lang="en-US" altLang="zh-CN" sz="1600" b="0" i="0" u="none" strike="noStrike" cap="none" normalizeH="0" baseline="0" dirty="0" smtClean="0">
                          <a:ln>
                            <a:noFill/>
                          </a:ln>
                          <a:solidFill>
                            <a:schemeClr val="tx1"/>
                          </a:solidFill>
                          <a:effectLst/>
                          <a:latin typeface="Verdana" pitchFamily="34" charset="0"/>
                          <a:ea typeface="微软雅黑" pitchFamily="34" charset="-122"/>
                        </a:rPr>
                        <a:t>1</a:t>
                      </a:r>
                      <a:r>
                        <a:rPr kumimoji="0" lang="zh-CN" altLang="en-US" sz="1600" b="0" i="0" u="none" strike="noStrike" cap="none" normalizeH="0" baseline="0" dirty="0" smtClean="0">
                          <a:ln>
                            <a:noFill/>
                          </a:ln>
                          <a:solidFill>
                            <a:schemeClr val="tx1"/>
                          </a:solidFill>
                          <a:effectLst/>
                          <a:latin typeface="Verdana" pitchFamily="34" charset="0"/>
                          <a:ea typeface="微软雅黑" pitchFamily="34" charset="-122"/>
                        </a:rPr>
                        <a:t>个字节）</a:t>
                      </a:r>
                    </a:p>
                  </a:txBody>
                  <a:tcP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10"/>
                  </a:ext>
                </a:extLst>
              </a:tr>
              <a:tr h="24923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TIMESTAMP</a:t>
                      </a:r>
                    </a:p>
                  </a:txBody>
                  <a:tcP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en-US" sz="1600" b="0" i="0" u="none" strike="noStrike" cap="none" normalizeH="0" baseline="0" dirty="0" smtClean="0">
                          <a:ln>
                            <a:noFill/>
                          </a:ln>
                          <a:solidFill>
                            <a:schemeClr val="tx1"/>
                          </a:solidFill>
                          <a:effectLst/>
                          <a:latin typeface="Verdana" pitchFamily="34" charset="0"/>
                          <a:ea typeface="微软雅黑" pitchFamily="34" charset="-122"/>
                        </a:rPr>
                        <a:t>'</a:t>
                      </a:r>
                      <a:r>
                        <a:rPr kumimoji="0" lang="en-US" altLang="zh-CN" sz="1600" b="0" i="0" u="none" strike="noStrike" cap="none" normalizeH="0" baseline="0" dirty="0" smtClean="0">
                          <a:ln>
                            <a:noFill/>
                          </a:ln>
                          <a:solidFill>
                            <a:schemeClr val="tx1"/>
                          </a:solidFill>
                          <a:effectLst/>
                          <a:latin typeface="Verdana" pitchFamily="34" charset="0"/>
                          <a:ea typeface="微软雅黑" pitchFamily="34" charset="-122"/>
                        </a:rPr>
                        <a:t>YYYY-MM-DD HH:MM:SS</a:t>
                      </a:r>
                      <a:r>
                        <a:rPr kumimoji="0" lang="en-US" altLang="en-US" sz="1600" b="0" i="0" u="none" strike="noStrike" cap="none" normalizeH="0" baseline="0" dirty="0" smtClean="0">
                          <a:ln>
                            <a:noFill/>
                          </a:ln>
                          <a:solidFill>
                            <a:schemeClr val="tx1"/>
                          </a:solidFill>
                          <a:effectLst/>
                          <a:latin typeface="Verdana" pitchFamily="34" charset="0"/>
                          <a:ea typeface="微软雅黑" pitchFamily="34" charset="-122"/>
                        </a:rPr>
                        <a:t>'</a:t>
                      </a:r>
                      <a:r>
                        <a:rPr kumimoji="0" lang="zh-CN" altLang="en-US" sz="1600" b="0" i="0" u="none" strike="noStrike" cap="none" normalizeH="0" baseline="0" dirty="0" smtClean="0">
                          <a:ln>
                            <a:noFill/>
                          </a:ln>
                          <a:solidFill>
                            <a:schemeClr val="tx1"/>
                          </a:solidFill>
                          <a:effectLst/>
                          <a:latin typeface="Verdana" pitchFamily="34" charset="0"/>
                          <a:ea typeface="微软雅黑" pitchFamily="34" charset="-122"/>
                        </a:rPr>
                        <a:t>格式的时间戳，在创建新记录和修改现有记录时都会对其进行更新</a:t>
                      </a:r>
                    </a:p>
                  </a:txBody>
                  <a:tcP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95267312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MySQL</a:t>
            </a:r>
            <a:r>
              <a:rPr lang="zh-CN" altLang="en-US" dirty="0"/>
              <a:t>数据类型</a:t>
            </a:r>
          </a:p>
        </p:txBody>
      </p:sp>
      <p:graphicFrame>
        <p:nvGraphicFramePr>
          <p:cNvPr id="5" name="Group 53"/>
          <p:cNvGraphicFramePr>
            <a:graphicFrameLocks noGrp="1"/>
          </p:cNvGraphicFramePr>
          <p:nvPr>
            <p:ph idx="1"/>
            <p:extLst/>
          </p:nvPr>
        </p:nvGraphicFramePr>
        <p:xfrm>
          <a:off x="672975" y="1744705"/>
          <a:ext cx="8291513" cy="3052447"/>
        </p:xfrm>
        <a:graphic>
          <a:graphicData uri="http://schemas.openxmlformats.org/drawingml/2006/table">
            <a:tbl>
              <a:tblPr/>
              <a:tblGrid>
                <a:gridCol w="2243138">
                  <a:extLst>
                    <a:ext uri="{9D8B030D-6E8A-4147-A177-3AD203B41FA5}">
                      <a16:colId xmlns:a16="http://schemas.microsoft.com/office/drawing/2014/main" val="20000"/>
                    </a:ext>
                  </a:extLst>
                </a:gridCol>
                <a:gridCol w="6048375">
                  <a:extLst>
                    <a:ext uri="{9D8B030D-6E8A-4147-A177-3AD203B41FA5}">
                      <a16:colId xmlns:a16="http://schemas.microsoft.com/office/drawing/2014/main" val="20001"/>
                    </a:ext>
                  </a:extLst>
                </a:gridCol>
              </a:tblGrid>
              <a:tr h="46037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1" i="0" u="none" strike="noStrike" cap="none" normalizeH="0" baseline="0" dirty="0" smtClean="0">
                          <a:ln>
                            <a:noFill/>
                          </a:ln>
                          <a:solidFill>
                            <a:schemeClr val="tx1"/>
                          </a:solidFill>
                          <a:effectLst/>
                          <a:latin typeface="Verdana" pitchFamily="34" charset="0"/>
                          <a:ea typeface="微软雅黑" pitchFamily="34" charset="-122"/>
                        </a:rPr>
                        <a:t> 关键字</a:t>
                      </a:r>
                      <a:endParaRPr kumimoji="0" lang="en-US" altLang="zh-CN" sz="2000" b="1" i="0" u="none" strike="noStrike" cap="none" normalizeH="0" baseline="0" dirty="0" smtClean="0">
                        <a:ln>
                          <a:noFill/>
                        </a:ln>
                        <a:solidFill>
                          <a:schemeClr val="tx1"/>
                        </a:solidFill>
                        <a:effectLst/>
                        <a:latin typeface="Verdana" pitchFamily="34" charset="0"/>
                        <a:ea typeface="微软雅黑" pitchFamily="34" charset="-122"/>
                      </a:endParaRP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1" i="0" u="none" strike="noStrike" cap="none" normalizeH="0" baseline="0" smtClean="0">
                          <a:ln>
                            <a:noFill/>
                          </a:ln>
                          <a:solidFill>
                            <a:schemeClr val="tx1"/>
                          </a:solidFill>
                          <a:effectLst/>
                          <a:latin typeface="Verdana" pitchFamily="34" charset="0"/>
                          <a:ea typeface="微软雅黑" pitchFamily="34" charset="-122"/>
                        </a:rPr>
                        <a:t>说明</a:t>
                      </a: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0"/>
                  </a:ext>
                </a:extLst>
              </a:tr>
              <a:tr h="39528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NULL</a:t>
                      </a:r>
                    </a:p>
                  </a:txBody>
                  <a:tcP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字段可以取</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NULL</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值（默认设置）</a:t>
                      </a:r>
                    </a:p>
                  </a:txBody>
                  <a:tcP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1"/>
                  </a:ext>
                </a:extLst>
              </a:tr>
              <a:tr h="39528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NOT NULL</a:t>
                      </a:r>
                    </a:p>
                  </a:txBody>
                  <a:tcP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字段不允许取</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NULL</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值</a:t>
                      </a:r>
                    </a:p>
                  </a:txBody>
                  <a:tcP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2"/>
                  </a:ext>
                </a:extLst>
              </a:tr>
              <a:tr h="39528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DEFAUTL value</a:t>
                      </a:r>
                    </a:p>
                  </a:txBody>
                  <a:tcP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如果在输入时没有给出具体的值，则使用</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value</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作为默认值</a:t>
                      </a:r>
                    </a:p>
                  </a:txBody>
                  <a:tcP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3"/>
                  </a:ext>
                </a:extLst>
              </a:tr>
              <a:tr h="39528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PRIMARY KEY</a:t>
                      </a:r>
                    </a:p>
                  </a:txBody>
                  <a:tcP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把字段设为主键</a:t>
                      </a:r>
                    </a:p>
                  </a:txBody>
                  <a:tcP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4"/>
                  </a:ext>
                </a:extLst>
              </a:tr>
              <a:tr h="36988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AUTO_INCREMENT</a:t>
                      </a:r>
                    </a:p>
                  </a:txBody>
                  <a:tcP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自增，自动输入一个序列号。</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AUTO_INCREMENT</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仅适用于整数类型的字段，而且必须与</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NOT NULL</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和</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PRIMARY KEY</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同时使用</a:t>
                      </a:r>
                    </a:p>
                  </a:txBody>
                  <a:tcP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5"/>
                  </a:ext>
                </a:extLst>
              </a:tr>
              <a:tr h="43180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UNSIGNED</a:t>
                      </a:r>
                    </a:p>
                  </a:txBody>
                  <a:tcP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dirty="0" smtClean="0">
                          <a:ln>
                            <a:noFill/>
                          </a:ln>
                          <a:solidFill>
                            <a:schemeClr val="tx1"/>
                          </a:solidFill>
                          <a:effectLst/>
                          <a:latin typeface="Verdana" pitchFamily="34" charset="0"/>
                          <a:ea typeface="微软雅黑" pitchFamily="34" charset="-122"/>
                        </a:rPr>
                        <a:t>字段的取值是无符号整数</a:t>
                      </a:r>
                    </a:p>
                  </a:txBody>
                  <a:tcP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36531144"/>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MySQL</a:t>
            </a:r>
            <a:r>
              <a:rPr lang="zh-CN" altLang="en-US" dirty="0"/>
              <a:t>数据类型</a:t>
            </a:r>
          </a:p>
        </p:txBody>
      </p:sp>
      <p:graphicFrame>
        <p:nvGraphicFramePr>
          <p:cNvPr id="5" name="Group 73"/>
          <p:cNvGraphicFramePr>
            <a:graphicFrameLocks noGrp="1"/>
          </p:cNvGraphicFramePr>
          <p:nvPr>
            <p:ph idx="1"/>
            <p:extLst/>
          </p:nvPr>
        </p:nvGraphicFramePr>
        <p:xfrm>
          <a:off x="672975" y="1672172"/>
          <a:ext cx="8291513" cy="4133092"/>
        </p:xfrm>
        <a:graphic>
          <a:graphicData uri="http://schemas.openxmlformats.org/drawingml/2006/table">
            <a:tbl>
              <a:tblPr/>
              <a:tblGrid>
                <a:gridCol w="1738313">
                  <a:extLst>
                    <a:ext uri="{9D8B030D-6E8A-4147-A177-3AD203B41FA5}">
                      <a16:colId xmlns:a16="http://schemas.microsoft.com/office/drawing/2014/main" val="20000"/>
                    </a:ext>
                  </a:extLst>
                </a:gridCol>
                <a:gridCol w="6553200">
                  <a:extLst>
                    <a:ext uri="{9D8B030D-6E8A-4147-A177-3AD203B41FA5}">
                      <a16:colId xmlns:a16="http://schemas.microsoft.com/office/drawing/2014/main" val="20001"/>
                    </a:ext>
                  </a:extLst>
                </a:gridCol>
              </a:tblGrid>
              <a:tr h="46037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1" i="0" u="none" strike="noStrike" cap="none" normalizeH="0" baseline="0" dirty="0" smtClean="0">
                          <a:ln>
                            <a:noFill/>
                          </a:ln>
                          <a:solidFill>
                            <a:schemeClr val="tx1"/>
                          </a:solidFill>
                          <a:effectLst/>
                          <a:latin typeface="Verdana" pitchFamily="34" charset="0"/>
                          <a:ea typeface="微软雅黑" pitchFamily="34" charset="-122"/>
                        </a:rPr>
                        <a:t>数据类型</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1" i="0" u="none" strike="noStrike" cap="none" normalizeH="0" baseline="0" smtClean="0">
                          <a:ln>
                            <a:noFill/>
                          </a:ln>
                          <a:solidFill>
                            <a:schemeClr val="tx1"/>
                          </a:solidFill>
                          <a:effectLst/>
                          <a:latin typeface="Verdana" pitchFamily="34" charset="0"/>
                          <a:ea typeface="微软雅黑" pitchFamily="34" charset="-122"/>
                        </a:rPr>
                        <a:t>说明</a:t>
                      </a: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CHAR(</a:t>
                      </a:r>
                      <a:r>
                        <a:rPr kumimoji="0" lang="en-US" altLang="zh-CN" sz="1600" b="0" i="1" u="none" strike="noStrike" cap="none" normalizeH="0" baseline="0" smtClean="0">
                          <a:ln>
                            <a:noFill/>
                          </a:ln>
                          <a:solidFill>
                            <a:schemeClr val="tx1"/>
                          </a:solidFill>
                          <a:effectLst/>
                          <a:latin typeface="Verdana" pitchFamily="34" charset="0"/>
                          <a:ea typeface="微软雅黑" pitchFamily="34" charset="-122"/>
                        </a:rPr>
                        <a:t>n</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a:t>
                      </a:r>
                    </a:p>
                  </a:txBody>
                  <a:tcP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固定长度的字符串，最多</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255</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个字符。</a:t>
                      </a:r>
                      <a:r>
                        <a:rPr kumimoji="0" lang="en-US" altLang="zh-CN" sz="1600" b="0" i="1" u="none" strike="noStrike" cap="none" normalizeH="0" baseline="0" smtClean="0">
                          <a:ln>
                            <a:noFill/>
                          </a:ln>
                          <a:solidFill>
                            <a:schemeClr val="tx1"/>
                          </a:solidFill>
                          <a:effectLst/>
                          <a:latin typeface="Verdana" pitchFamily="34" charset="0"/>
                          <a:ea typeface="微软雅黑" pitchFamily="34" charset="-122"/>
                        </a:rPr>
                        <a:t>n</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表示字符个数</a:t>
                      </a:r>
                    </a:p>
                  </a:txBody>
                  <a:tcP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1"/>
                  </a:ext>
                </a:extLst>
              </a:tr>
              <a:tr h="36988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VARCHAR(</a:t>
                      </a:r>
                      <a:r>
                        <a:rPr kumimoji="0" lang="en-US" altLang="zh-CN" sz="1600" b="0" i="1" u="none" strike="noStrike" cap="none" normalizeH="0" baseline="0" smtClean="0">
                          <a:ln>
                            <a:noFill/>
                          </a:ln>
                          <a:solidFill>
                            <a:schemeClr val="tx1"/>
                          </a:solidFill>
                          <a:effectLst/>
                          <a:latin typeface="Verdana" pitchFamily="34" charset="0"/>
                          <a:ea typeface="微软雅黑" pitchFamily="34" charset="-122"/>
                        </a:rPr>
                        <a:t>n</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a:t>
                      </a:r>
                    </a:p>
                  </a:txBody>
                  <a:tcP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可变长度的字符串，最多</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65535</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个字符。</a:t>
                      </a:r>
                      <a:r>
                        <a:rPr kumimoji="0" lang="en-US" altLang="zh-CN" sz="1600" b="0" i="1" u="none" strike="noStrike" cap="none" normalizeH="0" baseline="0" smtClean="0">
                          <a:ln>
                            <a:noFill/>
                          </a:ln>
                          <a:solidFill>
                            <a:schemeClr val="tx1"/>
                          </a:solidFill>
                          <a:effectLst/>
                          <a:latin typeface="Verdana" pitchFamily="34" charset="0"/>
                          <a:ea typeface="微软雅黑" pitchFamily="34" charset="-122"/>
                        </a:rPr>
                        <a:t>n</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表示字符个数</a:t>
                      </a:r>
                    </a:p>
                  </a:txBody>
                  <a:tcP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TEXT</a:t>
                      </a:r>
                    </a:p>
                  </a:txBody>
                  <a:tcP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可变长度的字符串，最多</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(2</a:t>
                      </a:r>
                      <a:r>
                        <a:rPr kumimoji="0" lang="en-US" altLang="zh-CN" sz="1600" b="0" i="0" u="none" strike="noStrike" cap="none" normalizeH="0" baseline="30000" smtClean="0">
                          <a:ln>
                            <a:noFill/>
                          </a:ln>
                          <a:solidFill>
                            <a:schemeClr val="tx1"/>
                          </a:solidFill>
                          <a:effectLst/>
                          <a:latin typeface="Verdana" pitchFamily="34" charset="0"/>
                          <a:ea typeface="微软雅黑" pitchFamily="34" charset="-122"/>
                        </a:rPr>
                        <a:t>16</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cs typeface="Times New Roman" pitchFamily="18" charset="0"/>
                        </a:rPr>
                        <a:t>−1</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个字符</a:t>
                      </a:r>
                    </a:p>
                  </a:txBody>
                  <a:tcP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3"/>
                  </a:ext>
                </a:extLst>
              </a:tr>
              <a:tr h="36988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LONGTEXT</a:t>
                      </a:r>
                    </a:p>
                  </a:txBody>
                  <a:tcP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可变长度的字符串，最多</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(2</a:t>
                      </a:r>
                      <a:r>
                        <a:rPr kumimoji="0" lang="en-US" altLang="zh-CN" sz="1600" b="0" i="0" u="none" strike="noStrike" cap="none" normalizeH="0" baseline="30000" smtClean="0">
                          <a:ln>
                            <a:noFill/>
                          </a:ln>
                          <a:solidFill>
                            <a:schemeClr val="tx1"/>
                          </a:solidFill>
                          <a:effectLst/>
                          <a:latin typeface="Verdana" pitchFamily="34" charset="0"/>
                          <a:ea typeface="微软雅黑" pitchFamily="34" charset="-122"/>
                        </a:rPr>
                        <a:t>32</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cs typeface="Times New Roman" pitchFamily="18" charset="0"/>
                        </a:rPr>
                        <a:t>−1</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个字符</a:t>
                      </a:r>
                    </a:p>
                  </a:txBody>
                  <a:tcP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4"/>
                  </a:ext>
                </a:extLst>
              </a:tr>
              <a:tr h="36988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BIT(</a:t>
                      </a:r>
                      <a:r>
                        <a:rPr kumimoji="0" lang="en-US" altLang="zh-CN" sz="1600" b="0" i="1" u="none" strike="noStrike" cap="none" normalizeH="0" baseline="0" smtClean="0">
                          <a:ln>
                            <a:noFill/>
                          </a:ln>
                          <a:solidFill>
                            <a:schemeClr val="tx1"/>
                          </a:solidFill>
                          <a:effectLst/>
                          <a:latin typeface="Verdana" pitchFamily="34" charset="0"/>
                          <a:ea typeface="微软雅黑" pitchFamily="34" charset="-122"/>
                        </a:rPr>
                        <a:t>n</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a:t>
                      </a:r>
                    </a:p>
                  </a:txBody>
                  <a:tcP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二进制数据，</a:t>
                      </a:r>
                      <a:r>
                        <a:rPr kumimoji="0" lang="en-US" altLang="zh-CN" sz="1600" b="0" i="1" u="none" strike="noStrike" cap="none" normalizeH="0" baseline="0" smtClean="0">
                          <a:ln>
                            <a:noFill/>
                          </a:ln>
                          <a:solidFill>
                            <a:schemeClr val="tx1"/>
                          </a:solidFill>
                          <a:effectLst/>
                          <a:latin typeface="Verdana" pitchFamily="34" charset="0"/>
                          <a:ea typeface="微软雅黑" pitchFamily="34" charset="-122"/>
                        </a:rPr>
                        <a:t>n</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表示二进制数据的位数，最大可取值是</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64</a:t>
                      </a:r>
                    </a:p>
                  </a:txBody>
                  <a:tcP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5"/>
                  </a:ext>
                </a:extLst>
              </a:tr>
              <a:tr h="36988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BLOB</a:t>
                      </a:r>
                    </a:p>
                  </a:txBody>
                  <a:tcP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可变长度二进制数据，最多</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(2</a:t>
                      </a:r>
                      <a:r>
                        <a:rPr kumimoji="0" lang="en-US" altLang="zh-CN" sz="1600" b="0" i="0" u="none" strike="noStrike" cap="none" normalizeH="0" baseline="30000" smtClean="0">
                          <a:ln>
                            <a:noFill/>
                          </a:ln>
                          <a:solidFill>
                            <a:schemeClr val="tx1"/>
                          </a:solidFill>
                          <a:effectLst/>
                          <a:latin typeface="Verdana" pitchFamily="34" charset="0"/>
                          <a:ea typeface="微软雅黑" pitchFamily="34" charset="-122"/>
                        </a:rPr>
                        <a:t>16</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cs typeface="Times New Roman" pitchFamily="18" charset="0"/>
                        </a:rPr>
                        <a:t>−1</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个字符</a:t>
                      </a:r>
                    </a:p>
                  </a:txBody>
                  <a:tcP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6"/>
                  </a:ext>
                </a:extLst>
              </a:tr>
              <a:tr h="36988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LONGBLOB</a:t>
                      </a:r>
                    </a:p>
                  </a:txBody>
                  <a:tcP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可变长度二进制数据，最多</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(2</a:t>
                      </a:r>
                      <a:r>
                        <a:rPr kumimoji="0" lang="en-US" altLang="zh-CN" sz="1600" b="0" i="0" u="none" strike="noStrike" cap="none" normalizeH="0" baseline="30000" smtClean="0">
                          <a:ln>
                            <a:noFill/>
                          </a:ln>
                          <a:solidFill>
                            <a:schemeClr val="tx1"/>
                          </a:solidFill>
                          <a:effectLst/>
                          <a:latin typeface="Verdana" pitchFamily="34" charset="0"/>
                          <a:ea typeface="微软雅黑" pitchFamily="34" charset="-122"/>
                        </a:rPr>
                        <a:t>32</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cs typeface="Times New Roman" pitchFamily="18" charset="0"/>
                        </a:rPr>
                        <a:t>−1</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个字符</a:t>
                      </a:r>
                    </a:p>
                  </a:txBody>
                  <a:tcP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7"/>
                  </a:ext>
                </a:extLst>
              </a:tr>
              <a:tr h="57785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ENUM</a:t>
                      </a:r>
                    </a:p>
                  </a:txBody>
                  <a:tcP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枚举，最多可以有</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65535</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个成员。</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如：</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color ENUM ('red', 'green', 'blue')</a:t>
                      </a:r>
                    </a:p>
                  </a:txBody>
                  <a:tcP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8"/>
                  </a:ext>
                </a:extLst>
              </a:tr>
              <a:tr h="45561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GEOMETRY</a:t>
                      </a:r>
                    </a:p>
                  </a:txBody>
                  <a:tcP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dirty="0" smtClean="0">
                          <a:ln>
                            <a:noFill/>
                          </a:ln>
                          <a:solidFill>
                            <a:schemeClr val="tx1"/>
                          </a:solidFill>
                          <a:effectLst/>
                          <a:latin typeface="Verdana" pitchFamily="34" charset="0"/>
                          <a:ea typeface="微软雅黑" pitchFamily="34" charset="-122"/>
                        </a:rPr>
                        <a:t>二维地理数据对象</a:t>
                      </a:r>
                    </a:p>
                  </a:txBody>
                  <a:tcP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473213904"/>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SQL</a:t>
            </a:r>
            <a:endParaRPr lang="zh-CN" altLang="en-US" dirty="0"/>
          </a:p>
        </p:txBody>
      </p:sp>
      <p:sp>
        <p:nvSpPr>
          <p:cNvPr id="3" name="内容占位符 2"/>
          <p:cNvSpPr>
            <a:spLocks noGrp="1"/>
          </p:cNvSpPr>
          <p:nvPr>
            <p:ph idx="1"/>
          </p:nvPr>
        </p:nvSpPr>
        <p:spPr>
          <a:xfrm>
            <a:off x="838200" y="1905000"/>
            <a:ext cx="7910264" cy="4114800"/>
          </a:xfrm>
        </p:spPr>
        <p:txBody>
          <a:bodyPr/>
          <a:lstStyle/>
          <a:p>
            <a:r>
              <a:rPr lang="zh-CN" altLang="en-US" dirty="0"/>
              <a:t>结构化查询语言（</a:t>
            </a:r>
            <a:r>
              <a:rPr lang="en-US" altLang="zh-CN" dirty="0"/>
              <a:t>Structured Query Language</a:t>
            </a:r>
            <a:r>
              <a:rPr lang="zh-CN" altLang="en-US" dirty="0" smtClean="0"/>
              <a:t>）的缩写</a:t>
            </a:r>
            <a:endParaRPr lang="en-US" altLang="zh-CN" dirty="0" smtClean="0"/>
          </a:p>
          <a:p>
            <a:r>
              <a:rPr lang="zh-CN" altLang="en-US" dirty="0" smtClean="0"/>
              <a:t>理论基础是</a:t>
            </a:r>
            <a:r>
              <a:rPr lang="en-US" altLang="zh-CN" dirty="0" smtClean="0"/>
              <a:t>1970</a:t>
            </a:r>
            <a:r>
              <a:rPr lang="zh-CN" altLang="en-US" dirty="0" smtClean="0"/>
              <a:t>年</a:t>
            </a:r>
            <a:r>
              <a:rPr lang="en-US" altLang="zh-CN" dirty="0" smtClean="0"/>
              <a:t>IBM</a:t>
            </a:r>
            <a:r>
              <a:rPr lang="zh-CN" altLang="en-US" dirty="0" smtClean="0"/>
              <a:t>的</a:t>
            </a:r>
            <a:r>
              <a:rPr lang="en-US" altLang="zh-CN" dirty="0"/>
              <a:t>Edgar F. </a:t>
            </a:r>
            <a:r>
              <a:rPr lang="en-US" altLang="zh-CN" dirty="0" err="1" smtClean="0"/>
              <a:t>Codd</a:t>
            </a:r>
            <a:r>
              <a:rPr lang="zh-CN" altLang="en-US" dirty="0" smtClean="0"/>
              <a:t>提出的关系模型</a:t>
            </a:r>
            <a:endParaRPr lang="en-US" altLang="zh-CN" dirty="0" smtClean="0"/>
          </a:p>
          <a:p>
            <a:pPr lvl="1"/>
            <a:r>
              <a:rPr lang="zh-CN" altLang="en-US" dirty="0" smtClean="0"/>
              <a:t>因此获得</a:t>
            </a:r>
            <a:r>
              <a:rPr lang="en-US" altLang="zh-CN" dirty="0" smtClean="0"/>
              <a:t>1981</a:t>
            </a:r>
            <a:r>
              <a:rPr lang="zh-CN" altLang="en-US" dirty="0" smtClean="0"/>
              <a:t>年图灵奖</a:t>
            </a:r>
            <a:endParaRPr lang="en-US" altLang="zh-CN" dirty="0" smtClean="0"/>
          </a:p>
          <a:p>
            <a:r>
              <a:rPr lang="en-US" altLang="zh-CN" dirty="0" smtClean="0"/>
              <a:t>1974</a:t>
            </a:r>
            <a:r>
              <a:rPr lang="zh-CN" altLang="en-US" dirty="0" smtClean="0"/>
              <a:t>年，</a:t>
            </a:r>
            <a:r>
              <a:rPr lang="en-US" altLang="zh-CN" dirty="0" smtClean="0"/>
              <a:t>IBM</a:t>
            </a:r>
            <a:r>
              <a:rPr lang="zh-CN" altLang="en-US" dirty="0" smtClean="0"/>
              <a:t>的</a:t>
            </a:r>
            <a:r>
              <a:rPr lang="en-US" altLang="zh-CN" dirty="0" err="1"/>
              <a:t>D.D.Chamberlin</a:t>
            </a:r>
            <a:r>
              <a:rPr lang="zh-CN" altLang="en-US" dirty="0"/>
              <a:t>和</a:t>
            </a:r>
            <a:r>
              <a:rPr lang="en-US" altLang="zh-CN" dirty="0"/>
              <a:t>R.F. </a:t>
            </a:r>
            <a:r>
              <a:rPr lang="en-US" altLang="zh-CN" dirty="0" smtClean="0"/>
              <a:t>Boyce</a:t>
            </a:r>
            <a:r>
              <a:rPr lang="zh-CN" altLang="en-US" dirty="0" smtClean="0"/>
              <a:t>发明</a:t>
            </a:r>
            <a:endParaRPr lang="en-US" altLang="zh-CN" dirty="0" smtClean="0"/>
          </a:p>
          <a:p>
            <a:r>
              <a:rPr lang="en-US" altLang="zh-CN" dirty="0" smtClean="0"/>
              <a:t>1986</a:t>
            </a:r>
            <a:r>
              <a:rPr lang="zh-CN" altLang="en-US" dirty="0" smtClean="0"/>
              <a:t>年，</a:t>
            </a:r>
            <a:r>
              <a:rPr lang="en-US" altLang="zh-CN" dirty="0" smtClean="0"/>
              <a:t>ANSI</a:t>
            </a:r>
            <a:r>
              <a:rPr lang="zh-CN" altLang="en-US" dirty="0" smtClean="0"/>
              <a:t>第一次标准化</a:t>
            </a:r>
            <a:endParaRPr lang="en-US" altLang="zh-CN" dirty="0" smtClean="0"/>
          </a:p>
        </p:txBody>
      </p:sp>
    </p:spTree>
    <p:extLst>
      <p:ext uri="{BB962C8B-B14F-4D97-AF65-F5344CB8AC3E}">
        <p14:creationId xmlns:p14="http://schemas.microsoft.com/office/powerpoint/2010/main" val="4287095242"/>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SQL</a:t>
            </a:r>
            <a:endParaRPr lang="zh-CN" altLang="en-US" dirty="0"/>
          </a:p>
        </p:txBody>
      </p:sp>
      <p:sp>
        <p:nvSpPr>
          <p:cNvPr id="3" name="内容占位符 2"/>
          <p:cNvSpPr>
            <a:spLocks noGrp="1"/>
          </p:cNvSpPr>
          <p:nvPr>
            <p:ph idx="1"/>
          </p:nvPr>
        </p:nvSpPr>
        <p:spPr/>
        <p:txBody>
          <a:bodyPr/>
          <a:lstStyle/>
          <a:p>
            <a:r>
              <a:rPr lang="zh-CN" altLang="en-US" dirty="0"/>
              <a:t>第一个主流的</a:t>
            </a:r>
            <a:r>
              <a:rPr lang="en-US" altLang="zh-CN" dirty="0"/>
              <a:t>4GL</a:t>
            </a:r>
            <a:r>
              <a:rPr lang="zh-CN" altLang="en-US" dirty="0"/>
              <a:t>语言</a:t>
            </a:r>
          </a:p>
          <a:p>
            <a:r>
              <a:rPr lang="zh-CN" altLang="en-US" dirty="0" smtClean="0"/>
              <a:t>高级</a:t>
            </a:r>
            <a:r>
              <a:rPr lang="zh-CN" altLang="en-US" dirty="0"/>
              <a:t>的非过程化编程语言</a:t>
            </a:r>
            <a:r>
              <a:rPr lang="zh-CN" altLang="en-US" dirty="0" smtClean="0"/>
              <a:t>，分为三部分</a:t>
            </a:r>
            <a:endParaRPr lang="en-US" altLang="zh-CN" dirty="0" smtClean="0"/>
          </a:p>
          <a:p>
            <a:pPr lvl="1"/>
            <a:r>
              <a:rPr lang="zh-CN" altLang="en-US" dirty="0" smtClean="0"/>
              <a:t>数据定义语言（</a:t>
            </a:r>
            <a:r>
              <a:rPr lang="en-US" altLang="zh-CN" dirty="0" smtClean="0"/>
              <a:t>Data Definition Language</a:t>
            </a:r>
            <a:r>
              <a:rPr lang="zh-CN" altLang="en-US" dirty="0" smtClean="0"/>
              <a:t>，</a:t>
            </a:r>
            <a:r>
              <a:rPr lang="en-US" altLang="zh-CN" dirty="0" smtClean="0"/>
              <a:t>DDL</a:t>
            </a:r>
            <a:r>
              <a:rPr lang="zh-CN" altLang="en-US" dirty="0" smtClean="0"/>
              <a:t>）</a:t>
            </a:r>
            <a:endParaRPr lang="en-US" altLang="zh-CN" dirty="0" smtClean="0"/>
          </a:p>
          <a:p>
            <a:pPr lvl="1"/>
            <a:r>
              <a:rPr lang="zh-CN" altLang="en-US" dirty="0" smtClean="0"/>
              <a:t>数据操纵语言（</a:t>
            </a:r>
            <a:r>
              <a:rPr lang="en-US" altLang="zh-CN" dirty="0" smtClean="0"/>
              <a:t>Data Manipulation Language</a:t>
            </a:r>
            <a:r>
              <a:rPr lang="zh-CN" altLang="en-US" dirty="0" smtClean="0"/>
              <a:t>，</a:t>
            </a:r>
            <a:r>
              <a:rPr lang="en-US" altLang="zh-CN" dirty="0" smtClean="0"/>
              <a:t>DML</a:t>
            </a:r>
            <a:r>
              <a:rPr lang="zh-CN" altLang="en-US" dirty="0" smtClean="0"/>
              <a:t>）</a:t>
            </a:r>
            <a:endParaRPr lang="en-US" altLang="zh-CN" dirty="0" smtClean="0"/>
          </a:p>
          <a:p>
            <a:pPr lvl="1"/>
            <a:r>
              <a:rPr lang="zh-CN" altLang="en-US" dirty="0" smtClean="0"/>
              <a:t>数据控制语言（</a:t>
            </a:r>
            <a:r>
              <a:rPr lang="en-US" altLang="zh-CN" dirty="0" smtClean="0"/>
              <a:t>Data Control Language</a:t>
            </a:r>
            <a:r>
              <a:rPr lang="zh-CN" altLang="en-US" dirty="0" smtClean="0"/>
              <a:t>，</a:t>
            </a:r>
            <a:r>
              <a:rPr lang="en-US" altLang="zh-CN" dirty="0" smtClean="0"/>
              <a:t>DCL</a:t>
            </a:r>
            <a:r>
              <a:rPr lang="zh-CN" altLang="en-US" dirty="0" smtClean="0"/>
              <a:t>）</a:t>
            </a:r>
            <a:endParaRPr lang="en-US" altLang="zh-CN" dirty="0"/>
          </a:p>
          <a:p>
            <a:endParaRPr lang="zh-CN" altLang="en-US" dirty="0"/>
          </a:p>
        </p:txBody>
      </p:sp>
    </p:spTree>
    <p:extLst>
      <p:ext uri="{BB962C8B-B14F-4D97-AF65-F5344CB8AC3E}">
        <p14:creationId xmlns:p14="http://schemas.microsoft.com/office/powerpoint/2010/main" val="118072422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SQL</a:t>
            </a:r>
            <a:endParaRPr lang="zh-CN" altLang="en-US" dirty="0"/>
          </a:p>
        </p:txBody>
      </p:sp>
      <p:sp>
        <p:nvSpPr>
          <p:cNvPr id="3" name="内容占位符 2"/>
          <p:cNvSpPr>
            <a:spLocks noGrp="1"/>
          </p:cNvSpPr>
          <p:nvPr>
            <p:ph idx="1"/>
          </p:nvPr>
        </p:nvSpPr>
        <p:spPr/>
        <p:txBody>
          <a:bodyPr/>
          <a:lstStyle/>
          <a:p>
            <a:r>
              <a:rPr lang="en-US" altLang="zh-CN" dirty="0" smtClean="0"/>
              <a:t>1986 SQL86</a:t>
            </a:r>
            <a:r>
              <a:rPr lang="zh-CN" altLang="en-US" dirty="0" smtClean="0"/>
              <a:t>，第一个标准</a:t>
            </a:r>
            <a:endParaRPr lang="en-US" altLang="zh-CN" dirty="0" smtClean="0"/>
          </a:p>
          <a:p>
            <a:r>
              <a:rPr lang="en-US" altLang="zh-CN" dirty="0" smtClean="0"/>
              <a:t>1989 SQL89</a:t>
            </a:r>
            <a:r>
              <a:rPr lang="zh-CN" altLang="en-US" dirty="0" smtClean="0"/>
              <a:t>，第一个主流标准</a:t>
            </a:r>
            <a:endParaRPr lang="en-US" altLang="zh-CN" dirty="0" smtClean="0"/>
          </a:p>
          <a:p>
            <a:r>
              <a:rPr lang="en-US" altLang="zh-CN" dirty="0" smtClean="0"/>
              <a:t>1992 SQL92</a:t>
            </a:r>
            <a:r>
              <a:rPr lang="zh-CN" altLang="en-US" dirty="0" smtClean="0"/>
              <a:t>，</a:t>
            </a:r>
            <a:r>
              <a:rPr lang="en-US" altLang="zh-CN" dirty="0" smtClean="0"/>
              <a:t>SQL2</a:t>
            </a:r>
          </a:p>
          <a:p>
            <a:r>
              <a:rPr lang="en-US" altLang="zh-CN" dirty="0" smtClean="0"/>
              <a:t>1999 SQL:1999</a:t>
            </a:r>
            <a:r>
              <a:rPr lang="zh-CN" altLang="en-US" dirty="0" smtClean="0"/>
              <a:t>，</a:t>
            </a:r>
            <a:r>
              <a:rPr lang="en-US" altLang="zh-CN" dirty="0" smtClean="0"/>
              <a:t>SQL3</a:t>
            </a:r>
            <a:r>
              <a:rPr lang="zh-CN" altLang="en-US" dirty="0" smtClean="0"/>
              <a:t>，支持嵌入</a:t>
            </a:r>
            <a:r>
              <a:rPr lang="en-US" altLang="zh-CN" dirty="0" smtClean="0"/>
              <a:t>SQL</a:t>
            </a:r>
            <a:r>
              <a:rPr lang="zh-CN" altLang="en-US" dirty="0" smtClean="0"/>
              <a:t>到</a:t>
            </a:r>
            <a:r>
              <a:rPr lang="en-US" altLang="zh-CN" dirty="0" smtClean="0"/>
              <a:t>Java</a:t>
            </a:r>
          </a:p>
          <a:p>
            <a:r>
              <a:rPr lang="en-US" altLang="zh-CN" dirty="0" smtClean="0"/>
              <a:t>2003 SQL:2003</a:t>
            </a:r>
            <a:r>
              <a:rPr lang="zh-CN" altLang="en-US" dirty="0" smtClean="0"/>
              <a:t>，支持</a:t>
            </a:r>
            <a:r>
              <a:rPr lang="en-US" altLang="zh-CN" dirty="0" smtClean="0"/>
              <a:t>XML</a:t>
            </a:r>
            <a:r>
              <a:rPr lang="zh-CN" altLang="en-US" dirty="0" smtClean="0"/>
              <a:t>相关属性</a:t>
            </a:r>
            <a:r>
              <a:rPr lang="en-US" altLang="zh-CN" dirty="0" smtClean="0"/>
              <a:t>SQL/XML</a:t>
            </a:r>
          </a:p>
          <a:p>
            <a:r>
              <a:rPr lang="en-US" altLang="zh-CN" dirty="0" smtClean="0"/>
              <a:t>2006 SQL:2006</a:t>
            </a:r>
            <a:r>
              <a:rPr lang="zh-CN" altLang="en-US" dirty="0" smtClean="0"/>
              <a:t>，支持</a:t>
            </a:r>
            <a:r>
              <a:rPr lang="en-US" altLang="zh-CN" dirty="0" smtClean="0"/>
              <a:t>SQL</a:t>
            </a:r>
            <a:r>
              <a:rPr lang="zh-CN" altLang="en-US" dirty="0" smtClean="0"/>
              <a:t>与</a:t>
            </a:r>
            <a:r>
              <a:rPr lang="en-US" altLang="zh-CN" dirty="0" err="1" smtClean="0"/>
              <a:t>Xquery</a:t>
            </a:r>
            <a:r>
              <a:rPr lang="zh-CN" altLang="en-US" dirty="0" smtClean="0"/>
              <a:t>交互</a:t>
            </a:r>
            <a:endParaRPr lang="en-US" altLang="zh-CN" dirty="0" smtClean="0"/>
          </a:p>
          <a:p>
            <a:r>
              <a:rPr lang="en-US" altLang="zh-CN" dirty="0" smtClean="0"/>
              <a:t>2008 SQL:2008</a:t>
            </a:r>
          </a:p>
          <a:p>
            <a:r>
              <a:rPr lang="en-US" altLang="zh-CN" dirty="0" smtClean="0"/>
              <a:t>2011 SQL:2011</a:t>
            </a:r>
            <a:r>
              <a:rPr lang="zh-CN" altLang="en-US" dirty="0" smtClean="0"/>
              <a:t>，最新稳定标准</a:t>
            </a:r>
            <a:endParaRPr lang="en-US" altLang="zh-CN" dirty="0" smtClean="0"/>
          </a:p>
          <a:p>
            <a:endParaRPr lang="zh-CN" altLang="en-US" dirty="0"/>
          </a:p>
        </p:txBody>
      </p:sp>
    </p:spTree>
    <p:extLst>
      <p:ext uri="{BB962C8B-B14F-4D97-AF65-F5344CB8AC3E}">
        <p14:creationId xmlns:p14="http://schemas.microsoft.com/office/powerpoint/2010/main" val="111923560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SQL</a:t>
            </a:r>
            <a:endParaRPr lang="zh-CN" altLang="en-US" dirty="0"/>
          </a:p>
        </p:txBody>
      </p:sp>
      <p:sp>
        <p:nvSpPr>
          <p:cNvPr id="3" name="内容占位符 2"/>
          <p:cNvSpPr>
            <a:spLocks noGrp="1"/>
          </p:cNvSpPr>
          <p:nvPr>
            <p:ph idx="1"/>
          </p:nvPr>
        </p:nvSpPr>
        <p:spPr/>
        <p:txBody>
          <a:bodyPr/>
          <a:lstStyle/>
          <a:p>
            <a:r>
              <a:rPr lang="en-US" altLang="zh-CN" dirty="0"/>
              <a:t>Transact-SQL</a:t>
            </a:r>
          </a:p>
          <a:p>
            <a:pPr lvl="1"/>
            <a:r>
              <a:rPr lang="zh-CN" altLang="en-US" dirty="0"/>
              <a:t>微软 </a:t>
            </a:r>
            <a:r>
              <a:rPr lang="en-US" altLang="zh-CN" dirty="0"/>
              <a:t>MS SQL-Server</a:t>
            </a:r>
            <a:r>
              <a:rPr lang="zh-CN" altLang="en-US" dirty="0"/>
              <a:t>，以及 </a:t>
            </a:r>
            <a:r>
              <a:rPr lang="en-US" altLang="zh-CN" dirty="0"/>
              <a:t>Sybase Adaptive Server </a:t>
            </a:r>
            <a:r>
              <a:rPr lang="zh-CN" altLang="en-US" dirty="0"/>
              <a:t>系列数据库所用的 </a:t>
            </a:r>
            <a:r>
              <a:rPr lang="en-US" altLang="zh-CN" dirty="0" smtClean="0"/>
              <a:t>SQL</a:t>
            </a:r>
            <a:r>
              <a:rPr lang="zh-CN" altLang="en-US" dirty="0" smtClean="0"/>
              <a:t>扩展</a:t>
            </a:r>
            <a:endParaRPr lang="en-US" altLang="zh-CN" dirty="0"/>
          </a:p>
          <a:p>
            <a:r>
              <a:rPr lang="en-US" altLang="zh-CN" dirty="0"/>
              <a:t>PL-SQL</a:t>
            </a:r>
          </a:p>
          <a:p>
            <a:pPr lvl="1"/>
            <a:r>
              <a:rPr lang="en-US" altLang="zh-CN" dirty="0"/>
              <a:t>Oracle </a:t>
            </a:r>
            <a:r>
              <a:rPr lang="zh-CN" altLang="en-US" dirty="0"/>
              <a:t>数据库所使用的 </a:t>
            </a:r>
            <a:r>
              <a:rPr lang="en-US" altLang="zh-CN" dirty="0" smtClean="0"/>
              <a:t>SQL</a:t>
            </a:r>
            <a:r>
              <a:rPr lang="zh-CN" altLang="en-US" dirty="0" smtClean="0"/>
              <a:t>扩展</a:t>
            </a:r>
            <a:endParaRPr lang="en-US" altLang="zh-CN" dirty="0"/>
          </a:p>
          <a:p>
            <a:endParaRPr lang="zh-CN" altLang="en-US" dirty="0"/>
          </a:p>
        </p:txBody>
      </p:sp>
    </p:spTree>
    <p:extLst>
      <p:ext uri="{BB962C8B-B14F-4D97-AF65-F5344CB8AC3E}">
        <p14:creationId xmlns:p14="http://schemas.microsoft.com/office/powerpoint/2010/main" val="3748317499"/>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SQL</a:t>
            </a:r>
            <a:endParaRPr lang="zh-CN" altLang="en-US" dirty="0"/>
          </a:p>
        </p:txBody>
      </p:sp>
      <p:sp>
        <p:nvSpPr>
          <p:cNvPr id="3" name="内容占位符 2"/>
          <p:cNvSpPr>
            <a:spLocks noGrp="1"/>
          </p:cNvSpPr>
          <p:nvPr>
            <p:ph idx="1"/>
          </p:nvPr>
        </p:nvSpPr>
        <p:spPr/>
        <p:txBody>
          <a:bodyPr/>
          <a:lstStyle/>
          <a:p>
            <a:r>
              <a:rPr lang="zh-CN" altLang="en-US" dirty="0" smtClean="0"/>
              <a:t>创建和删除数据库</a:t>
            </a:r>
            <a:endParaRPr lang="en-US" altLang="zh-CN" dirty="0" smtClean="0"/>
          </a:p>
          <a:p>
            <a:pPr lvl="1"/>
            <a:r>
              <a:rPr lang="en-US" altLang="zh-CN" dirty="0"/>
              <a:t>CREATE DATABASE </a:t>
            </a:r>
            <a:r>
              <a:rPr lang="en-US" altLang="zh-CN" dirty="0" err="1"/>
              <a:t>dbname</a:t>
            </a:r>
            <a:endParaRPr lang="en-US" altLang="zh-CN" dirty="0"/>
          </a:p>
          <a:p>
            <a:pPr lvl="1"/>
            <a:r>
              <a:rPr lang="en-US" altLang="zh-CN" dirty="0"/>
              <a:t>USE </a:t>
            </a:r>
            <a:r>
              <a:rPr lang="en-US" altLang="zh-CN" dirty="0" err="1"/>
              <a:t>dbname</a:t>
            </a:r>
            <a:endParaRPr lang="en-US" altLang="zh-CN" dirty="0"/>
          </a:p>
          <a:p>
            <a:pPr lvl="1"/>
            <a:r>
              <a:rPr lang="en-US" altLang="zh-CN" dirty="0"/>
              <a:t>DROP DATABASE </a:t>
            </a:r>
            <a:r>
              <a:rPr lang="en-US" altLang="zh-CN" dirty="0" err="1"/>
              <a:t>dbname</a:t>
            </a:r>
            <a:endParaRPr lang="en-US" altLang="zh-CN" dirty="0"/>
          </a:p>
          <a:p>
            <a:pPr lvl="1"/>
            <a:endParaRPr lang="zh-CN" altLang="en-US" dirty="0"/>
          </a:p>
        </p:txBody>
      </p:sp>
    </p:spTree>
    <p:extLst>
      <p:ext uri="{BB962C8B-B14F-4D97-AF65-F5344CB8AC3E}">
        <p14:creationId xmlns:p14="http://schemas.microsoft.com/office/powerpoint/2010/main" val="336622079"/>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SQL</a:t>
            </a:r>
            <a:endParaRPr lang="zh-CN" altLang="en-US" dirty="0"/>
          </a:p>
        </p:txBody>
      </p:sp>
      <p:sp>
        <p:nvSpPr>
          <p:cNvPr id="3" name="内容占位符 2"/>
          <p:cNvSpPr>
            <a:spLocks noGrp="1"/>
          </p:cNvSpPr>
          <p:nvPr>
            <p:ph idx="1"/>
          </p:nvPr>
        </p:nvSpPr>
        <p:spPr/>
        <p:txBody>
          <a:bodyPr/>
          <a:lstStyle/>
          <a:p>
            <a:r>
              <a:rPr lang="zh-CN" altLang="en-US" dirty="0" smtClean="0"/>
              <a:t>创建和删除表</a:t>
            </a:r>
            <a:endParaRPr lang="en-US" altLang="zh-CN" dirty="0" smtClean="0"/>
          </a:p>
          <a:p>
            <a:pPr lvl="1"/>
            <a:r>
              <a:rPr lang="en-US" altLang="zh-CN" dirty="0"/>
              <a:t> CREATE TABLE </a:t>
            </a:r>
            <a:r>
              <a:rPr lang="en-US" altLang="zh-CN" dirty="0" err="1"/>
              <a:t>tblname</a:t>
            </a:r>
            <a:r>
              <a:rPr lang="en-US" altLang="zh-CN" dirty="0"/>
              <a:t> </a:t>
            </a:r>
            <a:r>
              <a:rPr lang="en-US" altLang="zh-CN" dirty="0" smtClean="0"/>
              <a:t>(  </a:t>
            </a:r>
            <a:r>
              <a:rPr lang="en-US" altLang="zh-CN" dirty="0"/>
              <a:t>[</a:t>
            </a:r>
            <a:r>
              <a:rPr lang="en-US" altLang="zh-CN" dirty="0" err="1"/>
              <a:t>fldname</a:t>
            </a:r>
            <a:r>
              <a:rPr lang="en-US" altLang="zh-CN" dirty="0"/>
              <a:t> </a:t>
            </a:r>
            <a:r>
              <a:rPr lang="en-US" altLang="zh-CN" dirty="0" err="1"/>
              <a:t>fldtype</a:t>
            </a:r>
            <a:r>
              <a:rPr lang="en-US" altLang="zh-CN" dirty="0"/>
              <a:t> </a:t>
            </a:r>
            <a:r>
              <a:rPr lang="en-US" altLang="zh-CN" dirty="0" err="1"/>
              <a:t>fldoption</a:t>
            </a:r>
            <a:r>
              <a:rPr lang="en-US" altLang="zh-CN" dirty="0" smtClean="0"/>
              <a:t>*,]+    </a:t>
            </a:r>
            <a:r>
              <a:rPr lang="en-US" altLang="zh-CN" dirty="0"/>
              <a:t>PRIMARY KEY (</a:t>
            </a:r>
            <a:r>
              <a:rPr lang="en-US" altLang="zh-CN" dirty="0" err="1"/>
              <a:t>fldname</a:t>
            </a:r>
            <a:r>
              <a:rPr lang="en-US" altLang="zh-CN" dirty="0"/>
              <a:t> [, </a:t>
            </a:r>
            <a:r>
              <a:rPr lang="en-US" altLang="zh-CN" dirty="0" err="1"/>
              <a:t>fldname</a:t>
            </a:r>
            <a:r>
              <a:rPr lang="en-US" altLang="zh-CN" dirty="0"/>
              <a:t>]* </a:t>
            </a:r>
            <a:r>
              <a:rPr lang="en-US" altLang="zh-CN" dirty="0" smtClean="0"/>
              <a:t>),    </a:t>
            </a:r>
            <a:r>
              <a:rPr lang="en-US" altLang="zh-CN" dirty="0"/>
              <a:t>[CONSTRAINT [</a:t>
            </a:r>
            <a:r>
              <a:rPr lang="en-US" altLang="zh-CN" dirty="0" err="1"/>
              <a:t>fkname</a:t>
            </a:r>
            <a:r>
              <a:rPr lang="en-US" altLang="zh-CN" dirty="0"/>
              <a:t>] FOREIGN KEY (</a:t>
            </a:r>
            <a:r>
              <a:rPr lang="en-US" altLang="zh-CN" dirty="0" err="1"/>
              <a:t>fldname</a:t>
            </a:r>
            <a:r>
              <a:rPr lang="en-US" altLang="zh-CN" dirty="0" smtClean="0"/>
              <a:t>)     </a:t>
            </a:r>
            <a:r>
              <a:rPr lang="en-US" altLang="zh-CN" dirty="0"/>
              <a:t>REFERENCES </a:t>
            </a:r>
            <a:r>
              <a:rPr lang="en-US" altLang="zh-CN" dirty="0" err="1"/>
              <a:t>tblname</a:t>
            </a:r>
            <a:r>
              <a:rPr lang="en-US" altLang="zh-CN" dirty="0"/>
              <a:t> </a:t>
            </a:r>
            <a:r>
              <a:rPr lang="en-US" altLang="zh-CN" dirty="0" smtClean="0"/>
              <a:t>(</a:t>
            </a:r>
            <a:r>
              <a:rPr lang="en-US" altLang="zh-CN" dirty="0" err="1" smtClean="0"/>
              <a:t>fldname</a:t>
            </a:r>
            <a:r>
              <a:rPr lang="en-US" altLang="zh-CN" dirty="0" smtClean="0"/>
              <a:t>),]*   </a:t>
            </a:r>
            <a:r>
              <a:rPr lang="en-US" altLang="zh-CN" dirty="0"/>
              <a:t>)</a:t>
            </a:r>
          </a:p>
          <a:p>
            <a:pPr lvl="1"/>
            <a:r>
              <a:rPr lang="en-US" altLang="zh-CN" dirty="0"/>
              <a:t>DROP TABLE </a:t>
            </a:r>
            <a:r>
              <a:rPr lang="en-US" altLang="zh-CN" dirty="0" err="1"/>
              <a:t>tblname</a:t>
            </a:r>
            <a:endParaRPr lang="en-US" altLang="zh-CN" dirty="0"/>
          </a:p>
          <a:p>
            <a:pPr lvl="1"/>
            <a:endParaRPr lang="zh-CN" altLang="en-US" dirty="0"/>
          </a:p>
        </p:txBody>
      </p:sp>
    </p:spTree>
    <p:extLst>
      <p:ext uri="{BB962C8B-B14F-4D97-AF65-F5344CB8AC3E}">
        <p14:creationId xmlns:p14="http://schemas.microsoft.com/office/powerpoint/2010/main" val="42381798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服务器与脚本交互方式</a:t>
            </a:r>
          </a:p>
        </p:txBody>
      </p:sp>
      <p:sp>
        <p:nvSpPr>
          <p:cNvPr id="3" name="内容占位符 2"/>
          <p:cNvSpPr>
            <a:spLocks noGrp="1"/>
          </p:cNvSpPr>
          <p:nvPr>
            <p:ph idx="1"/>
          </p:nvPr>
        </p:nvSpPr>
        <p:spPr>
          <a:xfrm>
            <a:off x="899592" y="1844824"/>
            <a:ext cx="7772400" cy="4114800"/>
          </a:xfrm>
        </p:spPr>
        <p:txBody>
          <a:bodyPr/>
          <a:lstStyle/>
          <a:p>
            <a:r>
              <a:rPr lang="zh-CN" altLang="en-US" dirty="0"/>
              <a:t>服务器进程的一个模块</a:t>
            </a:r>
          </a:p>
          <a:p>
            <a:pPr lvl="1"/>
            <a:r>
              <a:rPr lang="zh-CN" altLang="en-US" dirty="0"/>
              <a:t>脚本部分为一个独立模块，但该模块为服务器进程一个部分</a:t>
            </a:r>
          </a:p>
          <a:p>
            <a:pPr lvl="1"/>
            <a:r>
              <a:rPr lang="zh-CN" altLang="en-US" dirty="0"/>
              <a:t>免去了创建独立进程的开销，但对服务器资源消耗很厉害</a:t>
            </a:r>
          </a:p>
          <a:p>
            <a:pPr lvl="1"/>
            <a:r>
              <a:rPr lang="zh-CN" altLang="en-US" dirty="0"/>
              <a:t>以</a:t>
            </a:r>
            <a:r>
              <a:rPr lang="en-US" altLang="zh-CN" dirty="0" smtClean="0"/>
              <a:t>NSAPI</a:t>
            </a:r>
            <a:r>
              <a:rPr lang="zh-CN" altLang="en-US" dirty="0" smtClean="0"/>
              <a:t>、</a:t>
            </a:r>
            <a:r>
              <a:rPr lang="en-US" altLang="zh-CN" dirty="0" smtClean="0"/>
              <a:t>ISAPI</a:t>
            </a:r>
            <a:r>
              <a:rPr lang="zh-CN" altLang="en-US" dirty="0" smtClean="0"/>
              <a:t>、</a:t>
            </a:r>
            <a:r>
              <a:rPr lang="en-US" altLang="zh-CN" dirty="0" smtClean="0"/>
              <a:t>Apache module</a:t>
            </a:r>
            <a:r>
              <a:rPr lang="zh-CN" altLang="en-US" dirty="0" smtClean="0"/>
              <a:t>、</a:t>
            </a:r>
            <a:r>
              <a:rPr lang="en-US" altLang="zh-CN" dirty="0" smtClean="0"/>
              <a:t>servlet</a:t>
            </a:r>
            <a:r>
              <a:rPr lang="zh-CN" altLang="en-US" dirty="0"/>
              <a:t>为</a:t>
            </a:r>
            <a:r>
              <a:rPr lang="zh-CN" altLang="en-US" dirty="0" smtClean="0"/>
              <a:t>代表</a:t>
            </a:r>
            <a:endParaRPr lang="en-US" altLang="zh-CN" dirty="0" smtClean="0"/>
          </a:p>
          <a:p>
            <a:pPr lvl="1"/>
            <a:r>
              <a:rPr lang="en-US" altLang="zh-CN" dirty="0" smtClean="0"/>
              <a:t>mod_php5</a:t>
            </a:r>
            <a:r>
              <a:rPr lang="zh-CN" altLang="en-US" dirty="0" smtClean="0"/>
              <a:t>或</a:t>
            </a:r>
            <a:r>
              <a:rPr lang="en-US" altLang="zh-CN" dirty="0" err="1" smtClean="0"/>
              <a:t>mod_perl</a:t>
            </a:r>
            <a:r>
              <a:rPr lang="zh-CN" altLang="en-US" dirty="0" smtClean="0"/>
              <a:t>是常见的</a:t>
            </a:r>
            <a:r>
              <a:rPr lang="en-US" altLang="zh-CN" dirty="0"/>
              <a:t>Apache </a:t>
            </a:r>
            <a:r>
              <a:rPr lang="en-US" altLang="zh-CN" dirty="0" smtClean="0"/>
              <a:t>module</a:t>
            </a:r>
            <a:r>
              <a:rPr lang="zh-CN" altLang="en-US" dirty="0" smtClean="0"/>
              <a:t>（</a:t>
            </a:r>
            <a:r>
              <a:rPr lang="en-US" altLang="zh-CN" dirty="0" smtClean="0"/>
              <a:t>Apache</a:t>
            </a:r>
            <a:r>
              <a:rPr lang="zh-CN" altLang="en-US" dirty="0" smtClean="0"/>
              <a:t>模块）</a:t>
            </a:r>
            <a:endParaRPr lang="en-US" altLang="zh-CN" dirty="0" smtClean="0"/>
          </a:p>
          <a:p>
            <a:pPr lvl="1"/>
            <a:endParaRPr lang="zh-CN" altLang="en-US" dirty="0"/>
          </a:p>
          <a:p>
            <a:endParaRPr lang="zh-CN" altLang="en-US" dirty="0"/>
          </a:p>
        </p:txBody>
      </p:sp>
    </p:spTree>
    <p:extLst>
      <p:ext uri="{BB962C8B-B14F-4D97-AF65-F5344CB8AC3E}">
        <p14:creationId xmlns:p14="http://schemas.microsoft.com/office/powerpoint/2010/main" val="285851133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SQL</a:t>
            </a:r>
            <a:endParaRPr lang="zh-CN" altLang="en-US" dirty="0"/>
          </a:p>
        </p:txBody>
      </p:sp>
      <p:sp>
        <p:nvSpPr>
          <p:cNvPr id="3" name="内容占位符 2"/>
          <p:cNvSpPr>
            <a:spLocks noGrp="1"/>
          </p:cNvSpPr>
          <p:nvPr>
            <p:ph idx="1"/>
          </p:nvPr>
        </p:nvSpPr>
        <p:spPr/>
        <p:txBody>
          <a:bodyPr/>
          <a:lstStyle/>
          <a:p>
            <a:r>
              <a:rPr lang="zh-CN" altLang="en-US" dirty="0" smtClean="0"/>
              <a:t>插入、修改和删除记录</a:t>
            </a:r>
            <a:endParaRPr lang="en-US" altLang="zh-CN" dirty="0" smtClean="0"/>
          </a:p>
          <a:p>
            <a:pPr lvl="1"/>
            <a:r>
              <a:rPr lang="en-US" altLang="zh-CN" dirty="0"/>
              <a:t>INSERT INTO </a:t>
            </a:r>
            <a:r>
              <a:rPr lang="en-US" altLang="zh-CN" dirty="0" err="1"/>
              <a:t>tblname</a:t>
            </a:r>
            <a:r>
              <a:rPr lang="en-US" altLang="zh-CN" dirty="0"/>
              <a:t> </a:t>
            </a:r>
            <a:r>
              <a:rPr lang="en-US" altLang="zh-CN" dirty="0" smtClean="0"/>
              <a:t>  </a:t>
            </a:r>
            <a:r>
              <a:rPr lang="en-US" altLang="zh-CN" dirty="0"/>
              <a:t>(</a:t>
            </a:r>
            <a:r>
              <a:rPr lang="en-US" altLang="zh-CN" dirty="0" err="1"/>
              <a:t>fldname</a:t>
            </a:r>
            <a:r>
              <a:rPr lang="en-US" altLang="zh-CN" dirty="0"/>
              <a:t> [, </a:t>
            </a:r>
            <a:r>
              <a:rPr lang="en-US" altLang="zh-CN" dirty="0" err="1"/>
              <a:t>fldrname</a:t>
            </a:r>
            <a:r>
              <a:rPr lang="en-US" altLang="zh-CN" dirty="0" smtClean="0"/>
              <a:t>]*)  </a:t>
            </a:r>
            <a:r>
              <a:rPr lang="en-US" altLang="zh-CN" dirty="0"/>
              <a:t>VALUES (</a:t>
            </a:r>
            <a:r>
              <a:rPr lang="en-US" altLang="zh-CN" dirty="0" err="1"/>
              <a:t>fldvalue</a:t>
            </a:r>
            <a:r>
              <a:rPr lang="en-US" altLang="zh-CN" dirty="0"/>
              <a:t> [, </a:t>
            </a:r>
            <a:r>
              <a:rPr lang="en-US" altLang="zh-CN" dirty="0" err="1"/>
              <a:t>fldrvalue</a:t>
            </a:r>
            <a:r>
              <a:rPr lang="en-US" altLang="zh-CN" dirty="0"/>
              <a:t>]*)</a:t>
            </a:r>
          </a:p>
          <a:p>
            <a:pPr lvl="1"/>
            <a:r>
              <a:rPr lang="en-US" altLang="zh-CN" dirty="0"/>
              <a:t>UPDATE </a:t>
            </a:r>
            <a:r>
              <a:rPr lang="en-US" altLang="zh-CN" dirty="0" err="1"/>
              <a:t>tblname</a:t>
            </a:r>
            <a:r>
              <a:rPr lang="en-US" altLang="zh-CN" dirty="0"/>
              <a:t> </a:t>
            </a:r>
            <a:r>
              <a:rPr lang="en-US" altLang="zh-CN" dirty="0" smtClean="0"/>
              <a:t>  </a:t>
            </a:r>
            <a:r>
              <a:rPr lang="en-US" altLang="zh-CN" dirty="0"/>
              <a:t>SET </a:t>
            </a:r>
            <a:r>
              <a:rPr lang="en-US" altLang="zh-CN" dirty="0" err="1"/>
              <a:t>fldname</a:t>
            </a:r>
            <a:r>
              <a:rPr lang="en-US" altLang="zh-CN" dirty="0"/>
              <a:t> = </a:t>
            </a:r>
            <a:r>
              <a:rPr lang="en-US" altLang="zh-CN" dirty="0" err="1"/>
              <a:t>fldvalue</a:t>
            </a:r>
            <a:r>
              <a:rPr lang="en-US" altLang="zh-CN" dirty="0"/>
              <a:t> [, </a:t>
            </a:r>
            <a:r>
              <a:rPr lang="en-US" altLang="zh-CN" dirty="0" err="1"/>
              <a:t>fldname</a:t>
            </a:r>
            <a:r>
              <a:rPr lang="en-US" altLang="zh-CN" dirty="0"/>
              <a:t> = </a:t>
            </a:r>
            <a:r>
              <a:rPr lang="en-US" altLang="zh-CN" dirty="0" err="1"/>
              <a:t>fldvalue</a:t>
            </a:r>
            <a:r>
              <a:rPr lang="en-US" altLang="zh-CN" dirty="0" smtClean="0"/>
              <a:t>]*  </a:t>
            </a:r>
            <a:r>
              <a:rPr lang="en-US" altLang="zh-CN" dirty="0"/>
              <a:t>WHERE conditions</a:t>
            </a:r>
          </a:p>
          <a:p>
            <a:pPr lvl="1"/>
            <a:r>
              <a:rPr lang="en-US" altLang="zh-CN" dirty="0"/>
              <a:t>DELETE FROM </a:t>
            </a:r>
            <a:r>
              <a:rPr lang="en-US" altLang="zh-CN" dirty="0" err="1"/>
              <a:t>tblname</a:t>
            </a:r>
            <a:r>
              <a:rPr lang="en-US" altLang="zh-CN" dirty="0"/>
              <a:t> </a:t>
            </a:r>
            <a:r>
              <a:rPr lang="en-US" altLang="zh-CN" dirty="0" smtClean="0"/>
              <a:t>  </a:t>
            </a:r>
            <a:r>
              <a:rPr lang="en-US" altLang="zh-CN" dirty="0"/>
              <a:t>WHERE conditions</a:t>
            </a:r>
          </a:p>
          <a:p>
            <a:pPr lvl="1"/>
            <a:endParaRPr lang="zh-CN" altLang="en-US" dirty="0"/>
          </a:p>
        </p:txBody>
      </p:sp>
    </p:spTree>
    <p:extLst>
      <p:ext uri="{BB962C8B-B14F-4D97-AF65-F5344CB8AC3E}">
        <p14:creationId xmlns:p14="http://schemas.microsoft.com/office/powerpoint/2010/main" val="746626750"/>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SQL</a:t>
            </a:r>
            <a:endParaRPr lang="zh-CN" altLang="en-US" dirty="0"/>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67744" y="304800"/>
            <a:ext cx="5832648" cy="6006758"/>
          </a:xfrm>
        </p:spPr>
      </p:pic>
    </p:spTree>
    <p:extLst>
      <p:ext uri="{BB962C8B-B14F-4D97-AF65-F5344CB8AC3E}">
        <p14:creationId xmlns:p14="http://schemas.microsoft.com/office/powerpoint/2010/main" val="28483331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SQL</a:t>
            </a:r>
            <a:endParaRPr lang="zh-CN" altLang="en-US" dirty="0"/>
          </a:p>
        </p:txBody>
      </p:sp>
      <p:sp>
        <p:nvSpPr>
          <p:cNvPr id="3" name="内容占位符 2"/>
          <p:cNvSpPr>
            <a:spLocks noGrp="1"/>
          </p:cNvSpPr>
          <p:nvPr>
            <p:ph idx="1"/>
          </p:nvPr>
        </p:nvSpPr>
        <p:spPr>
          <a:xfrm>
            <a:off x="827584" y="1700808"/>
            <a:ext cx="7772400" cy="4114800"/>
          </a:xfrm>
        </p:spPr>
        <p:txBody>
          <a:bodyPr/>
          <a:lstStyle/>
          <a:p>
            <a:r>
              <a:rPr lang="zh-CN" altLang="en-US" dirty="0" smtClean="0"/>
              <a:t>查询语句</a:t>
            </a:r>
            <a:endParaRPr lang="en-US" altLang="zh-CN" dirty="0" smtClean="0"/>
          </a:p>
          <a:p>
            <a:pPr lvl="1"/>
            <a:r>
              <a:rPr lang="en-US" altLang="zh-CN" dirty="0" smtClean="0"/>
              <a:t>SELECT </a:t>
            </a:r>
            <a:r>
              <a:rPr lang="en-US" altLang="zh-CN" dirty="0" err="1"/>
              <a:t>fldname</a:t>
            </a:r>
            <a:r>
              <a:rPr lang="en-US" altLang="zh-CN" dirty="0"/>
              <a:t> [, </a:t>
            </a:r>
            <a:r>
              <a:rPr lang="en-US" altLang="zh-CN" dirty="0" err="1"/>
              <a:t>fldname</a:t>
            </a:r>
            <a:r>
              <a:rPr lang="en-US" altLang="zh-CN" dirty="0" smtClean="0"/>
              <a:t>]*  </a:t>
            </a:r>
            <a:r>
              <a:rPr lang="en-US" altLang="zh-CN" dirty="0"/>
              <a:t>FROM </a:t>
            </a:r>
            <a:r>
              <a:rPr lang="en-US" altLang="zh-CN" dirty="0" err="1"/>
              <a:t>tblname</a:t>
            </a:r>
            <a:r>
              <a:rPr lang="en-US" altLang="zh-CN" dirty="0"/>
              <a:t> [, </a:t>
            </a:r>
            <a:r>
              <a:rPr lang="en-US" altLang="zh-CN" dirty="0" err="1"/>
              <a:t>tblname</a:t>
            </a:r>
            <a:r>
              <a:rPr lang="en-US" altLang="zh-CN" dirty="0"/>
              <a:t>]*  </a:t>
            </a:r>
            <a:r>
              <a:rPr lang="en-US" altLang="zh-CN" dirty="0" smtClean="0"/>
              <a:t>  </a:t>
            </a:r>
            <a:r>
              <a:rPr lang="en-US" altLang="zh-CN" dirty="0"/>
              <a:t>[WHERE conditions</a:t>
            </a:r>
            <a:r>
              <a:rPr lang="en-US" altLang="zh-CN" dirty="0" smtClean="0"/>
              <a:t>]  </a:t>
            </a:r>
            <a:r>
              <a:rPr lang="en-US" altLang="zh-CN" dirty="0"/>
              <a:t>[GROUP BY </a:t>
            </a:r>
            <a:r>
              <a:rPr lang="en-US" altLang="zh-CN" dirty="0" err="1"/>
              <a:t>fldname</a:t>
            </a:r>
            <a:r>
              <a:rPr lang="en-US" altLang="zh-CN" dirty="0"/>
              <a:t> [, </a:t>
            </a:r>
            <a:r>
              <a:rPr lang="en-US" altLang="zh-CN" dirty="0" err="1"/>
              <a:t>fldname</a:t>
            </a:r>
            <a:r>
              <a:rPr lang="en-US" altLang="zh-CN" dirty="0"/>
              <a:t>]* [HAVING conditions] </a:t>
            </a:r>
            <a:r>
              <a:rPr lang="en-US" altLang="zh-CN" dirty="0" smtClean="0"/>
              <a:t>]  </a:t>
            </a:r>
            <a:r>
              <a:rPr lang="en-US" altLang="zh-CN" dirty="0"/>
              <a:t>[ORDER BY </a:t>
            </a:r>
            <a:r>
              <a:rPr lang="en-US" altLang="zh-CN" dirty="0" err="1"/>
              <a:t>fldname</a:t>
            </a:r>
            <a:r>
              <a:rPr lang="en-US" altLang="zh-CN" dirty="0"/>
              <a:t> [ASC | DESC ] [, </a:t>
            </a:r>
            <a:r>
              <a:rPr lang="en-US" altLang="zh-CN" dirty="0" err="1"/>
              <a:t>fldname</a:t>
            </a:r>
            <a:r>
              <a:rPr lang="en-US" altLang="zh-CN" dirty="0"/>
              <a:t> [ASC | DESC ] ]* </a:t>
            </a:r>
            <a:r>
              <a:rPr lang="en-US" altLang="zh-CN" dirty="0" smtClean="0"/>
              <a:t>]  </a:t>
            </a:r>
            <a:r>
              <a:rPr lang="en-US" altLang="zh-CN" dirty="0"/>
              <a:t>[LIMIT [offset,] number </a:t>
            </a:r>
            <a:r>
              <a:rPr lang="en-US" altLang="zh-CN" dirty="0" smtClean="0"/>
              <a:t>]</a:t>
            </a:r>
          </a:p>
          <a:p>
            <a:pPr lvl="1"/>
            <a:r>
              <a:rPr lang="zh-CN" altLang="en-US" dirty="0" smtClean="0"/>
              <a:t>连接：</a:t>
            </a:r>
            <a:r>
              <a:rPr lang="en-US" altLang="zh-CN" dirty="0"/>
              <a:t>SELECT </a:t>
            </a:r>
            <a:r>
              <a:rPr lang="en-US" altLang="zh-CN" dirty="0" err="1"/>
              <a:t>Corvettes.Vette_id</a:t>
            </a:r>
            <a:r>
              <a:rPr lang="en-US" altLang="zh-CN" dirty="0"/>
              <a:t>, </a:t>
            </a:r>
            <a:r>
              <a:rPr lang="en-US" altLang="zh-CN" dirty="0" err="1" smtClean="0"/>
              <a:t>Equipment.Equip</a:t>
            </a:r>
            <a:r>
              <a:rPr lang="en-US" altLang="zh-CN" dirty="0" smtClean="0"/>
              <a:t> FROM </a:t>
            </a:r>
            <a:r>
              <a:rPr lang="en-US" altLang="zh-CN" dirty="0"/>
              <a:t>Corvettes, Equipment, </a:t>
            </a:r>
            <a:r>
              <a:rPr lang="en-US" altLang="zh-CN" dirty="0" err="1" smtClean="0"/>
              <a:t>Corvettes_Equipment</a:t>
            </a:r>
            <a:r>
              <a:rPr lang="en-US" altLang="zh-CN" dirty="0" smtClean="0"/>
              <a:t> </a:t>
            </a:r>
            <a:r>
              <a:rPr lang="en-US" altLang="zh-CN" dirty="0"/>
              <a:t>WHERE </a:t>
            </a:r>
            <a:r>
              <a:rPr lang="en-US" altLang="zh-CN" dirty="0" err="1"/>
              <a:t>Corvettes.Vette_id</a:t>
            </a:r>
            <a:r>
              <a:rPr lang="en-US" altLang="zh-CN" dirty="0"/>
              <a:t> = </a:t>
            </a:r>
            <a:r>
              <a:rPr lang="en-US" altLang="zh-CN" dirty="0" err="1" smtClean="0"/>
              <a:t>Corvettes_Equipment.Vette_id</a:t>
            </a:r>
            <a:r>
              <a:rPr lang="en-US" altLang="zh-CN" dirty="0" smtClean="0"/>
              <a:t> AND </a:t>
            </a:r>
            <a:r>
              <a:rPr lang="en-US" altLang="zh-CN" dirty="0" err="1"/>
              <a:t>Corvettes_Equipment.Equip</a:t>
            </a:r>
            <a:r>
              <a:rPr lang="en-US" altLang="zh-CN" dirty="0"/>
              <a:t> = </a:t>
            </a:r>
            <a:r>
              <a:rPr lang="en-US" altLang="zh-CN" dirty="0" smtClean="0"/>
              <a:t>                       </a:t>
            </a:r>
            <a:r>
              <a:rPr lang="en-US" altLang="zh-CN" dirty="0" err="1" smtClean="0"/>
              <a:t>Equipment.Equip_id</a:t>
            </a:r>
            <a:r>
              <a:rPr lang="en-US" altLang="zh-CN" dirty="0" smtClean="0"/>
              <a:t> </a:t>
            </a:r>
            <a:r>
              <a:rPr lang="en-US" altLang="zh-CN" dirty="0"/>
              <a:t>AND </a:t>
            </a:r>
            <a:r>
              <a:rPr lang="en-US" altLang="zh-CN" dirty="0" err="1"/>
              <a:t>Equipment.Equip</a:t>
            </a:r>
            <a:r>
              <a:rPr lang="en-US" altLang="zh-CN" dirty="0"/>
              <a:t> = </a:t>
            </a:r>
            <a:r>
              <a:rPr lang="en-US" altLang="zh-CN" dirty="0" smtClean="0"/>
              <a:t>'CD</a:t>
            </a:r>
            <a:r>
              <a:rPr lang="en-US" altLang="zh-CN" dirty="0"/>
              <a:t>'</a:t>
            </a:r>
          </a:p>
        </p:txBody>
      </p:sp>
    </p:spTree>
    <p:extLst>
      <p:ext uri="{BB962C8B-B14F-4D97-AF65-F5344CB8AC3E}">
        <p14:creationId xmlns:p14="http://schemas.microsoft.com/office/powerpoint/2010/main" val="1981114204"/>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SQL</a:t>
            </a:r>
            <a:endParaRPr lang="zh-CN" altLang="en-US" dirty="0"/>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92275" y="304800"/>
            <a:ext cx="5989725" cy="6192688"/>
          </a:xfrm>
        </p:spPr>
      </p:pic>
    </p:spTree>
    <p:extLst>
      <p:ext uri="{BB962C8B-B14F-4D97-AF65-F5344CB8AC3E}">
        <p14:creationId xmlns:p14="http://schemas.microsoft.com/office/powerpoint/2010/main" val="332391660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SQL</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419166"/>
            <a:ext cx="7772400" cy="3086467"/>
          </a:xfrm>
        </p:spPr>
      </p:pic>
    </p:spTree>
    <p:extLst>
      <p:ext uri="{BB962C8B-B14F-4D97-AF65-F5344CB8AC3E}">
        <p14:creationId xmlns:p14="http://schemas.microsoft.com/office/powerpoint/2010/main" val="391883725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SQL</a:t>
            </a:r>
            <a:endParaRPr lang="zh-CN" altLang="en-US" dirty="0"/>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27448" y="1700808"/>
            <a:ext cx="6336704" cy="4707267"/>
          </a:xfrm>
        </p:spPr>
      </p:pic>
    </p:spTree>
    <p:extLst>
      <p:ext uri="{BB962C8B-B14F-4D97-AF65-F5344CB8AC3E}">
        <p14:creationId xmlns:p14="http://schemas.microsoft.com/office/powerpoint/2010/main" val="191326172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SQL</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7448" y="1772816"/>
            <a:ext cx="6336704" cy="4641781"/>
          </a:xfrm>
        </p:spPr>
      </p:pic>
    </p:spTree>
    <p:extLst>
      <p:ext uri="{BB962C8B-B14F-4D97-AF65-F5344CB8AC3E}">
        <p14:creationId xmlns:p14="http://schemas.microsoft.com/office/powerpoint/2010/main" val="15914752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事务</a:t>
            </a:r>
            <a:endParaRPr lang="zh-CN" altLang="en-US" dirty="0"/>
          </a:p>
        </p:txBody>
      </p:sp>
      <p:sp>
        <p:nvSpPr>
          <p:cNvPr id="3" name="内容占位符 2"/>
          <p:cNvSpPr>
            <a:spLocks noGrp="1"/>
          </p:cNvSpPr>
          <p:nvPr>
            <p:ph idx="1"/>
          </p:nvPr>
        </p:nvSpPr>
        <p:spPr>
          <a:xfrm>
            <a:off x="827584" y="1772816"/>
            <a:ext cx="7772400" cy="4114800"/>
          </a:xfrm>
        </p:spPr>
        <p:txBody>
          <a:bodyPr/>
          <a:lstStyle/>
          <a:p>
            <a:r>
              <a:rPr lang="zh-CN" altLang="en-US" dirty="0" smtClean="0"/>
              <a:t>事务（</a:t>
            </a:r>
            <a:r>
              <a:rPr lang="en-US" altLang="zh-CN" dirty="0" smtClean="0"/>
              <a:t>Transaction</a:t>
            </a:r>
            <a:r>
              <a:rPr lang="zh-CN" altLang="en-US" dirty="0" smtClean="0"/>
              <a:t>）是由有限元数据库操作序列组成的数据库执行逻辑单位</a:t>
            </a:r>
            <a:endParaRPr lang="en-US" altLang="zh-CN" dirty="0" smtClean="0"/>
          </a:p>
          <a:p>
            <a:pPr lvl="1"/>
            <a:r>
              <a:rPr lang="zh-CN" altLang="en-US" dirty="0" smtClean="0"/>
              <a:t>在</a:t>
            </a:r>
            <a:r>
              <a:rPr lang="en-US" altLang="zh-CN" dirty="0"/>
              <a:t>Insert</a:t>
            </a:r>
            <a:r>
              <a:rPr lang="zh-CN" altLang="en-US" dirty="0"/>
              <a:t>、</a:t>
            </a:r>
            <a:r>
              <a:rPr lang="en-US" altLang="zh-CN" dirty="0"/>
              <a:t>Update</a:t>
            </a:r>
            <a:r>
              <a:rPr lang="zh-CN" altLang="en-US" dirty="0"/>
              <a:t>、</a:t>
            </a:r>
            <a:r>
              <a:rPr lang="en-US" altLang="zh-CN" dirty="0"/>
              <a:t>Delete</a:t>
            </a:r>
            <a:r>
              <a:rPr lang="zh-CN" altLang="en-US" dirty="0" smtClean="0"/>
              <a:t>等数据库操作时，有失败的可能</a:t>
            </a:r>
            <a:endParaRPr lang="en-US" altLang="zh-CN" dirty="0" smtClean="0"/>
          </a:p>
          <a:p>
            <a:pPr lvl="1"/>
            <a:r>
              <a:rPr lang="zh-CN" altLang="en-US" dirty="0" smtClean="0"/>
              <a:t>事务是不可容忍失败的最小逻辑单元</a:t>
            </a:r>
            <a:endParaRPr lang="en-US" altLang="zh-CN" dirty="0" smtClean="0"/>
          </a:p>
          <a:p>
            <a:pPr lvl="1"/>
            <a:r>
              <a:rPr lang="zh-CN" altLang="en-US" dirty="0" smtClean="0"/>
              <a:t>一般支持提交（</a:t>
            </a:r>
            <a:r>
              <a:rPr lang="en-US" altLang="zh-CN" dirty="0" smtClean="0"/>
              <a:t>Commit</a:t>
            </a:r>
            <a:r>
              <a:rPr lang="zh-CN" altLang="en-US" dirty="0" smtClean="0"/>
              <a:t>）和回滚（</a:t>
            </a:r>
            <a:r>
              <a:rPr lang="en-US" altLang="zh-CN" dirty="0" smtClean="0"/>
              <a:t>Rollback</a:t>
            </a:r>
            <a:r>
              <a:rPr lang="zh-CN" altLang="en-US" dirty="0" smtClean="0"/>
              <a:t>）机制</a:t>
            </a:r>
            <a:endParaRPr lang="en-US" altLang="zh-CN" dirty="0" smtClean="0"/>
          </a:p>
          <a:p>
            <a:pPr lvl="1"/>
            <a:r>
              <a:rPr lang="zh-CN" altLang="en-US" dirty="0" smtClean="0"/>
              <a:t>不是所有数据库都能支持事务（如早期的</a:t>
            </a:r>
            <a:r>
              <a:rPr lang="en-US" altLang="zh-CN" dirty="0" smtClean="0"/>
              <a:t>MySQL</a:t>
            </a:r>
            <a:r>
              <a:rPr lang="zh-CN" altLang="en-US" dirty="0" smtClean="0"/>
              <a:t>）</a:t>
            </a:r>
            <a:endParaRPr lang="zh-CN" altLang="en-US" dirty="0"/>
          </a:p>
        </p:txBody>
      </p:sp>
    </p:spTree>
    <p:extLst>
      <p:ext uri="{BB962C8B-B14F-4D97-AF65-F5344CB8AC3E}">
        <p14:creationId xmlns:p14="http://schemas.microsoft.com/office/powerpoint/2010/main" val="86852843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事务</a:t>
            </a:r>
          </a:p>
        </p:txBody>
      </p:sp>
      <p:sp>
        <p:nvSpPr>
          <p:cNvPr id="3" name="内容占位符 2"/>
          <p:cNvSpPr>
            <a:spLocks noGrp="1"/>
          </p:cNvSpPr>
          <p:nvPr>
            <p:ph idx="1"/>
          </p:nvPr>
        </p:nvSpPr>
        <p:spPr>
          <a:xfrm>
            <a:off x="827584" y="1772816"/>
            <a:ext cx="7772400" cy="4114800"/>
          </a:xfrm>
        </p:spPr>
        <p:txBody>
          <a:bodyPr/>
          <a:lstStyle/>
          <a:p>
            <a:r>
              <a:rPr lang="zh-CN" altLang="en-US" dirty="0" smtClean="0"/>
              <a:t>事务</a:t>
            </a:r>
            <a:r>
              <a:rPr lang="zh-CN" altLang="en-US" dirty="0"/>
              <a:t>具有</a:t>
            </a:r>
            <a:r>
              <a:rPr lang="en-US" altLang="zh-CN" dirty="0"/>
              <a:t>ACID</a:t>
            </a:r>
            <a:r>
              <a:rPr lang="zh-CN" altLang="en-US" dirty="0"/>
              <a:t>特性</a:t>
            </a:r>
            <a:endParaRPr lang="en-US" altLang="zh-CN" dirty="0"/>
          </a:p>
          <a:p>
            <a:pPr lvl="1"/>
            <a:r>
              <a:rPr lang="zh-CN" altLang="en-US" dirty="0"/>
              <a:t>原子性（</a:t>
            </a:r>
            <a:r>
              <a:rPr lang="en-US" altLang="zh-CN" dirty="0"/>
              <a:t>Atomicity</a:t>
            </a:r>
            <a:r>
              <a:rPr lang="zh-CN" altLang="en-US" dirty="0"/>
              <a:t>）：事务作为一个整体被执行，包含在其中的对数据库的操作要么全部被执行，要么都不执行</a:t>
            </a:r>
          </a:p>
          <a:p>
            <a:pPr lvl="1"/>
            <a:r>
              <a:rPr lang="zh-CN" altLang="en-US" dirty="0"/>
              <a:t>一致性（</a:t>
            </a:r>
            <a:r>
              <a:rPr lang="en-US" altLang="zh-CN" dirty="0"/>
              <a:t>Consistency</a:t>
            </a:r>
            <a:r>
              <a:rPr lang="zh-CN" altLang="en-US" dirty="0"/>
              <a:t>）：事务应确保数据库的状态从一个一致状态转变为另一个一致状态。一致状态的含义是数据库中的数据应满足完整性约束</a:t>
            </a:r>
          </a:p>
          <a:p>
            <a:pPr lvl="1"/>
            <a:r>
              <a:rPr lang="zh-CN" altLang="en-US" dirty="0"/>
              <a:t>隔离性（</a:t>
            </a:r>
            <a:r>
              <a:rPr lang="en-US" altLang="zh-CN" dirty="0"/>
              <a:t>Isolation</a:t>
            </a:r>
            <a:r>
              <a:rPr lang="zh-CN" altLang="en-US" dirty="0"/>
              <a:t>）：多个事务并发执行时，一个事务的执行不应影响其他事务的执行</a:t>
            </a:r>
          </a:p>
          <a:p>
            <a:pPr lvl="1"/>
            <a:r>
              <a:rPr lang="zh-CN" altLang="en-US" dirty="0"/>
              <a:t>持久性（</a:t>
            </a:r>
            <a:r>
              <a:rPr lang="en-US" altLang="zh-CN" dirty="0"/>
              <a:t>Durability</a:t>
            </a:r>
            <a:r>
              <a:rPr lang="zh-CN" altLang="en-US" dirty="0"/>
              <a:t>）：已被提交的事务对数据库的修改应该永久保存在数据库</a:t>
            </a:r>
            <a:r>
              <a:rPr lang="zh-CN" altLang="en-US" dirty="0" smtClean="0"/>
              <a:t>中</a:t>
            </a:r>
            <a:endParaRPr lang="zh-CN" altLang="en-US" dirty="0"/>
          </a:p>
        </p:txBody>
      </p:sp>
    </p:spTree>
    <p:extLst>
      <p:ext uri="{BB962C8B-B14F-4D97-AF65-F5344CB8AC3E}">
        <p14:creationId xmlns:p14="http://schemas.microsoft.com/office/powerpoint/2010/main" val="348231120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事务</a:t>
            </a:r>
          </a:p>
        </p:txBody>
      </p:sp>
      <p:sp>
        <p:nvSpPr>
          <p:cNvPr id="3" name="内容占位符 2"/>
          <p:cNvSpPr>
            <a:spLocks noGrp="1"/>
          </p:cNvSpPr>
          <p:nvPr>
            <p:ph idx="1"/>
          </p:nvPr>
        </p:nvSpPr>
        <p:spPr/>
        <p:txBody>
          <a:bodyPr/>
          <a:lstStyle/>
          <a:p>
            <a:r>
              <a:rPr lang="zh-CN" altLang="en-US" dirty="0" smtClean="0"/>
              <a:t>事务可以分为</a:t>
            </a:r>
            <a:endParaRPr lang="en-US" altLang="zh-CN" dirty="0" smtClean="0"/>
          </a:p>
          <a:p>
            <a:pPr lvl="1"/>
            <a:r>
              <a:rPr lang="zh-CN" altLang="en-US" dirty="0" smtClean="0"/>
              <a:t>本地事务（</a:t>
            </a:r>
            <a:r>
              <a:rPr lang="en-US" altLang="zh-CN" dirty="0" smtClean="0"/>
              <a:t>Local Transaction</a:t>
            </a:r>
            <a:r>
              <a:rPr lang="zh-CN" altLang="en-US" dirty="0" smtClean="0"/>
              <a:t>）</a:t>
            </a:r>
            <a:endParaRPr lang="en-US" altLang="zh-CN" dirty="0" smtClean="0"/>
          </a:p>
          <a:p>
            <a:pPr lvl="2"/>
            <a:r>
              <a:rPr lang="zh-CN" altLang="en-US" dirty="0" smtClean="0"/>
              <a:t>事务由（单一主机上的）数据库提供支持</a:t>
            </a:r>
            <a:endParaRPr lang="en-US" altLang="zh-CN" dirty="0" smtClean="0"/>
          </a:p>
          <a:p>
            <a:pPr lvl="1"/>
            <a:r>
              <a:rPr lang="zh-CN" altLang="en-US" dirty="0" smtClean="0"/>
              <a:t>分布式事务（</a:t>
            </a:r>
            <a:r>
              <a:rPr lang="en-US" altLang="zh-CN" dirty="0" smtClean="0"/>
              <a:t>Distributed Transaction</a:t>
            </a:r>
            <a:r>
              <a:rPr lang="zh-CN" altLang="en-US" dirty="0" smtClean="0"/>
              <a:t>）</a:t>
            </a:r>
            <a:endParaRPr lang="en-US" altLang="zh-CN" dirty="0" smtClean="0"/>
          </a:p>
          <a:p>
            <a:pPr lvl="2"/>
            <a:r>
              <a:rPr lang="zh-CN" altLang="en-US" dirty="0"/>
              <a:t>事务的参与者、支持事务的服务器、资源服务器以及事务</a:t>
            </a:r>
            <a:r>
              <a:rPr lang="zh-CN" altLang="en-US" dirty="0" smtClean="0"/>
              <a:t>管理器等位于不同主机上</a:t>
            </a:r>
            <a:endParaRPr lang="en-US" altLang="zh-CN" dirty="0" smtClean="0"/>
          </a:p>
          <a:p>
            <a:pPr lvl="2"/>
            <a:r>
              <a:rPr lang="zh-CN" altLang="en-US" dirty="0" smtClean="0"/>
              <a:t>最常见的标准是</a:t>
            </a:r>
            <a:r>
              <a:rPr lang="en-US" altLang="zh-CN" dirty="0"/>
              <a:t>X/Open Distributed Transaction Processing (DTP) Model (X/Open XA</a:t>
            </a:r>
            <a:r>
              <a:rPr lang="en-US" altLang="zh-CN" dirty="0" smtClean="0"/>
              <a:t>)</a:t>
            </a:r>
          </a:p>
          <a:p>
            <a:pPr lvl="2"/>
            <a:r>
              <a:rPr lang="zh-CN" altLang="en-US" dirty="0" smtClean="0"/>
              <a:t>一般需支持两阶段提交（</a:t>
            </a:r>
            <a:r>
              <a:rPr lang="en-US" altLang="zh-CN" dirty="0"/>
              <a:t>two-phase </a:t>
            </a:r>
            <a:r>
              <a:rPr lang="en-US" altLang="zh-CN" dirty="0" smtClean="0"/>
              <a:t>commit</a:t>
            </a:r>
            <a:r>
              <a:rPr lang="zh-CN" altLang="en-US" dirty="0" smtClean="0"/>
              <a:t>，</a:t>
            </a:r>
            <a:r>
              <a:rPr lang="en-US" altLang="zh-CN" dirty="0" smtClean="0"/>
              <a:t>2PC</a:t>
            </a:r>
            <a:r>
              <a:rPr lang="zh-CN" altLang="en-US" dirty="0" smtClean="0"/>
              <a:t>）</a:t>
            </a:r>
            <a:endParaRPr lang="zh-CN" altLang="en-US" dirty="0"/>
          </a:p>
        </p:txBody>
      </p:sp>
    </p:spTree>
    <p:extLst>
      <p:ext uri="{BB962C8B-B14F-4D97-AF65-F5344CB8AC3E}">
        <p14:creationId xmlns:p14="http://schemas.microsoft.com/office/powerpoint/2010/main" val="400786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服务器市场份额</a:t>
            </a:r>
            <a:endParaRPr lang="zh-CN" altLang="en-US" dirty="0"/>
          </a:p>
        </p:txBody>
      </p:sp>
      <p:pic>
        <p:nvPicPr>
          <p:cNvPr id="5" name="内容占位符 4"/>
          <p:cNvPicPr>
            <a:picLocks noGrp="1" noChangeAspect="1"/>
          </p:cNvPicPr>
          <p:nvPr>
            <p:ph idx="1"/>
          </p:nvPr>
        </p:nvPicPr>
        <p:blipFill>
          <a:blip r:embed="rId3"/>
          <a:stretch>
            <a:fillRect/>
          </a:stretch>
        </p:blipFill>
        <p:spPr>
          <a:xfrm>
            <a:off x="838200" y="2546131"/>
            <a:ext cx="7772400" cy="2832537"/>
          </a:xfrm>
          <a:prstGeom prst="rect">
            <a:avLst/>
          </a:prstGeom>
        </p:spPr>
      </p:pic>
    </p:spTree>
    <p:extLst>
      <p:ext uri="{BB962C8B-B14F-4D97-AF65-F5344CB8AC3E}">
        <p14:creationId xmlns:p14="http://schemas.microsoft.com/office/powerpoint/2010/main" val="124457956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事务</a:t>
            </a:r>
          </a:p>
        </p:txBody>
      </p:sp>
      <p:pic>
        <p:nvPicPr>
          <p:cNvPr id="4" name="内容占位符 3"/>
          <p:cNvPicPr>
            <a:picLocks noGrp="1" noChangeAspect="1"/>
          </p:cNvPicPr>
          <p:nvPr>
            <p:ph idx="1"/>
          </p:nvPr>
        </p:nvPicPr>
        <p:blipFill>
          <a:blip r:embed="rId2"/>
          <a:stretch>
            <a:fillRect/>
          </a:stretch>
        </p:blipFill>
        <p:spPr>
          <a:xfrm>
            <a:off x="838200" y="2079799"/>
            <a:ext cx="7772400" cy="3765201"/>
          </a:xfrm>
          <a:prstGeom prst="rect">
            <a:avLst/>
          </a:prstGeom>
        </p:spPr>
      </p:pic>
    </p:spTree>
    <p:extLst>
      <p:ext uri="{BB962C8B-B14F-4D97-AF65-F5344CB8AC3E}">
        <p14:creationId xmlns:p14="http://schemas.microsoft.com/office/powerpoint/2010/main" val="47531997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事务</a:t>
            </a:r>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06621" y="1700808"/>
            <a:ext cx="6578357" cy="5040560"/>
          </a:xfrm>
        </p:spPr>
      </p:pic>
    </p:spTree>
    <p:extLst>
      <p:ext uri="{BB962C8B-B14F-4D97-AF65-F5344CB8AC3E}">
        <p14:creationId xmlns:p14="http://schemas.microsoft.com/office/powerpoint/2010/main" val="248312474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IX</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en-US" altLang="zh-CN" dirty="0"/>
              <a:t>PHP</a:t>
            </a:r>
            <a:r>
              <a:rPr lang="zh-CN" altLang="en-US" dirty="0"/>
              <a:t>数据库访问基础</a:t>
            </a:r>
            <a:endParaRPr lang="en-US" altLang="zh-CN" dirty="0"/>
          </a:p>
        </p:txBody>
      </p:sp>
    </p:spTree>
    <p:extLst>
      <p:ext uri="{BB962C8B-B14F-4D97-AF65-F5344CB8AC3E}">
        <p14:creationId xmlns:p14="http://schemas.microsoft.com/office/powerpoint/2010/main" val="2040488146"/>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PHP MySQL API</a:t>
            </a:r>
            <a:endParaRPr lang="zh-CN" altLang="en-US" dirty="0"/>
          </a:p>
        </p:txBody>
      </p:sp>
      <p:sp>
        <p:nvSpPr>
          <p:cNvPr id="3" name="内容占位符 2"/>
          <p:cNvSpPr>
            <a:spLocks noGrp="1"/>
          </p:cNvSpPr>
          <p:nvPr>
            <p:ph idx="1"/>
          </p:nvPr>
        </p:nvSpPr>
        <p:spPr/>
        <p:txBody>
          <a:bodyPr/>
          <a:lstStyle/>
          <a:p>
            <a:r>
              <a:rPr lang="en-US" altLang="zh-CN" dirty="0" smtClean="0"/>
              <a:t>PHP</a:t>
            </a:r>
            <a:r>
              <a:rPr lang="zh-CN" altLang="en-US" dirty="0" smtClean="0"/>
              <a:t>支持三种</a:t>
            </a:r>
            <a:r>
              <a:rPr lang="en-US" altLang="zh-CN" dirty="0" smtClean="0"/>
              <a:t>MySQL API</a:t>
            </a:r>
          </a:p>
          <a:p>
            <a:pPr lvl="1"/>
            <a:r>
              <a:rPr lang="zh-CN" altLang="en-US" dirty="0" smtClean="0"/>
              <a:t>这些</a:t>
            </a:r>
            <a:r>
              <a:rPr lang="en-US" altLang="zh-CN" dirty="0" smtClean="0"/>
              <a:t>API</a:t>
            </a:r>
            <a:r>
              <a:rPr lang="zh-CN" altLang="en-US" dirty="0" smtClean="0"/>
              <a:t>可以分为过程性</a:t>
            </a:r>
            <a:r>
              <a:rPr lang="en-US" altLang="zh-CN" dirty="0" smtClean="0"/>
              <a:t>API</a:t>
            </a:r>
            <a:r>
              <a:rPr lang="zh-CN" altLang="en-US" dirty="0" smtClean="0"/>
              <a:t>（</a:t>
            </a:r>
            <a:r>
              <a:rPr lang="en-US" altLang="zh-CN" dirty="0"/>
              <a:t>procedural </a:t>
            </a:r>
            <a:r>
              <a:rPr lang="en-US" altLang="zh-CN" dirty="0" smtClean="0"/>
              <a:t>API</a:t>
            </a:r>
            <a:r>
              <a:rPr lang="zh-CN" altLang="en-US" dirty="0" smtClean="0"/>
              <a:t>）和面向对象</a:t>
            </a:r>
            <a:r>
              <a:rPr lang="en-US" altLang="zh-CN" dirty="0" smtClean="0"/>
              <a:t>API</a:t>
            </a:r>
            <a:r>
              <a:rPr lang="zh-CN" altLang="en-US" dirty="0" smtClean="0"/>
              <a:t>（</a:t>
            </a:r>
            <a:r>
              <a:rPr lang="en-US" altLang="zh-CN" dirty="0"/>
              <a:t>object-oriented API</a:t>
            </a:r>
            <a:r>
              <a:rPr lang="zh-CN" altLang="en-US" dirty="0" smtClean="0"/>
              <a:t>）</a:t>
            </a:r>
            <a:endParaRPr lang="en-US" altLang="zh-CN" dirty="0" smtClean="0"/>
          </a:p>
          <a:p>
            <a:pPr lvl="1"/>
            <a:r>
              <a:rPr lang="en-US" altLang="zh-CN" dirty="0"/>
              <a:t>MySQL </a:t>
            </a:r>
            <a:r>
              <a:rPr lang="en-US" altLang="zh-CN" dirty="0" smtClean="0"/>
              <a:t>extension</a:t>
            </a:r>
            <a:endParaRPr lang="en-US" altLang="zh-CN" dirty="0"/>
          </a:p>
          <a:p>
            <a:pPr lvl="2"/>
            <a:r>
              <a:rPr lang="zh-CN" altLang="en-US" dirty="0" smtClean="0"/>
              <a:t>过程性，已被</a:t>
            </a:r>
            <a:r>
              <a:rPr lang="en-US" altLang="zh-CN" dirty="0" err="1"/>
              <a:t>MySQLi</a:t>
            </a:r>
            <a:r>
              <a:rPr lang="en-US" altLang="zh-CN" dirty="0"/>
              <a:t> </a:t>
            </a:r>
            <a:r>
              <a:rPr lang="en-US" altLang="zh-CN" dirty="0" smtClean="0"/>
              <a:t>extension</a:t>
            </a:r>
            <a:r>
              <a:rPr lang="zh-CN" altLang="en-US" dirty="0" smtClean="0"/>
              <a:t>取代</a:t>
            </a:r>
            <a:endParaRPr lang="en-US" altLang="zh-CN" dirty="0" smtClean="0"/>
          </a:p>
          <a:p>
            <a:pPr lvl="1"/>
            <a:r>
              <a:rPr lang="en-US" altLang="zh-CN" dirty="0" err="1" smtClean="0"/>
              <a:t>MySQLi</a:t>
            </a:r>
            <a:r>
              <a:rPr lang="en-US" altLang="zh-CN" dirty="0" smtClean="0"/>
              <a:t> extension</a:t>
            </a:r>
          </a:p>
          <a:p>
            <a:pPr lvl="2"/>
            <a:r>
              <a:rPr lang="zh-CN" altLang="en-US" dirty="0"/>
              <a:t>过程</a:t>
            </a:r>
            <a:r>
              <a:rPr lang="zh-CN" altLang="en-US" dirty="0" smtClean="0"/>
              <a:t>性和面向对象，支持最新特性</a:t>
            </a:r>
            <a:endParaRPr lang="en-US" altLang="zh-CN" dirty="0" smtClean="0"/>
          </a:p>
          <a:p>
            <a:pPr lvl="1"/>
            <a:r>
              <a:rPr lang="en-US" altLang="zh-CN" dirty="0"/>
              <a:t>PHP </a:t>
            </a:r>
            <a:r>
              <a:rPr lang="en-US" altLang="zh-CN" dirty="0" smtClean="0"/>
              <a:t>Data Objects</a:t>
            </a:r>
            <a:r>
              <a:rPr lang="zh-CN" altLang="en-US" dirty="0" smtClean="0"/>
              <a:t>，</a:t>
            </a:r>
            <a:r>
              <a:rPr lang="en-US" altLang="zh-CN" dirty="0" smtClean="0"/>
              <a:t>PDO</a:t>
            </a:r>
          </a:p>
          <a:p>
            <a:pPr lvl="2"/>
            <a:r>
              <a:rPr lang="zh-CN" altLang="en-US" dirty="0" smtClean="0"/>
              <a:t>面向对象</a:t>
            </a:r>
            <a:endParaRPr lang="en-US" altLang="zh-CN" dirty="0" smtClean="0"/>
          </a:p>
          <a:p>
            <a:pPr lvl="2"/>
            <a:r>
              <a:rPr lang="zh-CN" altLang="en-US" dirty="0" smtClean="0"/>
              <a:t>提供了面向任意数据库的抽象层（性能会有所损失）</a:t>
            </a:r>
            <a:endParaRPr lang="zh-CN" altLang="en-US" dirty="0"/>
          </a:p>
        </p:txBody>
      </p:sp>
    </p:spTree>
    <p:extLst>
      <p:ext uri="{BB962C8B-B14F-4D97-AF65-F5344CB8AC3E}">
        <p14:creationId xmlns:p14="http://schemas.microsoft.com/office/powerpoint/2010/main" val="253726649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PHP MySQL API</a:t>
            </a:r>
            <a:endParaRPr lang="zh-CN" altLang="en-US" dirty="0"/>
          </a:p>
        </p:txBody>
      </p:sp>
      <p:pic>
        <p:nvPicPr>
          <p:cNvPr id="4" name="内容占位符 3"/>
          <p:cNvPicPr>
            <a:picLocks noGrp="1" noChangeAspect="1"/>
          </p:cNvPicPr>
          <p:nvPr>
            <p:ph idx="1"/>
          </p:nvPr>
        </p:nvPicPr>
        <p:blipFill>
          <a:blip r:embed="rId2"/>
          <a:stretch>
            <a:fillRect/>
          </a:stretch>
        </p:blipFill>
        <p:spPr>
          <a:xfrm>
            <a:off x="838200" y="2494904"/>
            <a:ext cx="7772400" cy="2934992"/>
          </a:xfrm>
          <a:prstGeom prst="rect">
            <a:avLst/>
          </a:prstGeom>
        </p:spPr>
      </p:pic>
    </p:spTree>
    <p:extLst>
      <p:ext uri="{BB962C8B-B14F-4D97-AF65-F5344CB8AC3E}">
        <p14:creationId xmlns:p14="http://schemas.microsoft.com/office/powerpoint/2010/main" val="351116784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PHP</a:t>
            </a:r>
            <a:r>
              <a:rPr lang="zh-CN" altLang="en-US" dirty="0" smtClean="0"/>
              <a:t>访问数据库流程</a:t>
            </a:r>
            <a:endParaRPr lang="zh-CN" altLang="en-US" dirty="0"/>
          </a:p>
        </p:txBody>
      </p:sp>
      <p:sp>
        <p:nvSpPr>
          <p:cNvPr id="3" name="内容占位符 2"/>
          <p:cNvSpPr>
            <a:spLocks noGrp="1"/>
          </p:cNvSpPr>
          <p:nvPr>
            <p:ph idx="1"/>
          </p:nvPr>
        </p:nvSpPr>
        <p:spPr/>
        <p:txBody>
          <a:bodyPr/>
          <a:lstStyle/>
          <a:p>
            <a:r>
              <a:rPr lang="zh-CN" altLang="en-US" dirty="0" smtClean="0"/>
              <a:t>建立数据库连接</a:t>
            </a:r>
            <a:endParaRPr lang="en-US" altLang="zh-CN" dirty="0" smtClean="0"/>
          </a:p>
          <a:p>
            <a:r>
              <a:rPr lang="zh-CN" altLang="en-US" dirty="0" smtClean="0"/>
              <a:t>处理可能的连接错误</a:t>
            </a:r>
            <a:endParaRPr lang="en-US" altLang="zh-CN" dirty="0" smtClean="0"/>
          </a:p>
          <a:p>
            <a:r>
              <a:rPr lang="zh-CN" altLang="en-US" dirty="0" smtClean="0"/>
              <a:t>在连接上执行</a:t>
            </a:r>
            <a:r>
              <a:rPr lang="en-US" altLang="zh-CN" dirty="0" smtClean="0"/>
              <a:t>SQL</a:t>
            </a:r>
            <a:r>
              <a:rPr lang="zh-CN" altLang="en-US" dirty="0" smtClean="0"/>
              <a:t>语句</a:t>
            </a:r>
            <a:endParaRPr lang="en-US" altLang="zh-CN" dirty="0" smtClean="0"/>
          </a:p>
          <a:p>
            <a:r>
              <a:rPr lang="zh-CN" altLang="en-US" dirty="0" smtClean="0"/>
              <a:t>处理</a:t>
            </a:r>
            <a:r>
              <a:rPr lang="en-US" altLang="zh-CN" dirty="0" smtClean="0"/>
              <a:t>SQL</a:t>
            </a:r>
            <a:r>
              <a:rPr lang="zh-CN" altLang="en-US" dirty="0" smtClean="0"/>
              <a:t>语句执行结果</a:t>
            </a:r>
            <a:endParaRPr lang="en-US" altLang="zh-CN" dirty="0" smtClean="0"/>
          </a:p>
          <a:p>
            <a:r>
              <a:rPr lang="zh-CN" altLang="en-US" dirty="0" smtClean="0"/>
              <a:t>释放资源、关闭连接</a:t>
            </a:r>
            <a:endParaRPr lang="zh-CN" altLang="en-US" dirty="0"/>
          </a:p>
        </p:txBody>
      </p:sp>
    </p:spTree>
    <p:extLst>
      <p:ext uri="{BB962C8B-B14F-4D97-AF65-F5344CB8AC3E}">
        <p14:creationId xmlns:p14="http://schemas.microsoft.com/office/powerpoint/2010/main" val="2199212767"/>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PHP</a:t>
            </a:r>
            <a:r>
              <a:rPr lang="zh-CN" altLang="en-US" dirty="0"/>
              <a:t>访问数据库流程</a:t>
            </a:r>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14556" y="1700808"/>
            <a:ext cx="6162488" cy="4608512"/>
          </a:xfrm>
        </p:spPr>
      </p:pic>
    </p:spTree>
    <p:extLst>
      <p:ext uri="{BB962C8B-B14F-4D97-AF65-F5344CB8AC3E}">
        <p14:creationId xmlns:p14="http://schemas.microsoft.com/office/powerpoint/2010/main" val="384110254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PDO</a:t>
            </a:r>
            <a:r>
              <a:rPr lang="zh-CN" altLang="en-US" dirty="0" smtClean="0"/>
              <a:t>访问数据库</a:t>
            </a:r>
            <a:endParaRPr lang="zh-CN" altLang="en-US" dirty="0"/>
          </a:p>
        </p:txBody>
      </p:sp>
      <p:sp>
        <p:nvSpPr>
          <p:cNvPr id="3" name="内容占位符 2"/>
          <p:cNvSpPr>
            <a:spLocks noGrp="1"/>
          </p:cNvSpPr>
          <p:nvPr>
            <p:ph idx="1"/>
          </p:nvPr>
        </p:nvSpPr>
        <p:spPr/>
        <p:txBody>
          <a:bodyPr/>
          <a:lstStyle/>
          <a:p>
            <a:r>
              <a:rPr lang="zh-CN" altLang="en-US" dirty="0" smtClean="0"/>
              <a:t>连接数据库</a:t>
            </a:r>
            <a:endParaRPr lang="en-US" altLang="zh-CN" dirty="0" smtClean="0"/>
          </a:p>
          <a:p>
            <a:pPr lvl="1"/>
            <a:r>
              <a:rPr lang="zh-CN" altLang="en-US" dirty="0" smtClean="0"/>
              <a:t>需要提供数据库连接字符串、用户名和密码</a:t>
            </a:r>
            <a:endParaRPr lang="en-US" altLang="zh-CN" dirty="0" smtClean="0"/>
          </a:p>
          <a:p>
            <a:pPr lvl="1"/>
            <a:r>
              <a:rPr lang="zh-CN" altLang="en-US" dirty="0" smtClean="0"/>
              <a:t>其中数据库连接字符串（</a:t>
            </a:r>
            <a:r>
              <a:rPr lang="en-US" altLang="zh-CN" dirty="0" smtClean="0"/>
              <a:t>connection string</a:t>
            </a:r>
            <a:r>
              <a:rPr lang="zh-CN" altLang="en-US" dirty="0" smtClean="0"/>
              <a:t>）提供了数据源信息，包括主机和数据库名</a:t>
            </a:r>
            <a:endParaRPr lang="en-US" altLang="zh-CN" dirty="0" smtClean="0"/>
          </a:p>
          <a:p>
            <a:pPr lvl="1"/>
            <a:r>
              <a:rPr lang="zh-CN" altLang="en-US" dirty="0" smtClean="0"/>
              <a:t>一般应以变量形式保存这些信息</a:t>
            </a:r>
            <a:endParaRPr lang="zh-CN" altLang="en-US" dirty="0"/>
          </a:p>
        </p:txBody>
      </p:sp>
      <p:pic>
        <p:nvPicPr>
          <p:cNvPr id="4" name="图片 3"/>
          <p:cNvPicPr>
            <a:picLocks noChangeAspect="1"/>
          </p:cNvPicPr>
          <p:nvPr/>
        </p:nvPicPr>
        <p:blipFill>
          <a:blip r:embed="rId2"/>
          <a:stretch>
            <a:fillRect/>
          </a:stretch>
        </p:blipFill>
        <p:spPr>
          <a:xfrm>
            <a:off x="567062" y="4365104"/>
            <a:ext cx="8314676" cy="1781175"/>
          </a:xfrm>
          <a:prstGeom prst="rect">
            <a:avLst/>
          </a:prstGeom>
        </p:spPr>
      </p:pic>
    </p:spTree>
    <p:extLst>
      <p:ext uri="{BB962C8B-B14F-4D97-AF65-F5344CB8AC3E}">
        <p14:creationId xmlns:p14="http://schemas.microsoft.com/office/powerpoint/2010/main" val="190928949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PDO</a:t>
            </a:r>
            <a:r>
              <a:rPr lang="zh-CN" altLang="en-US" dirty="0"/>
              <a:t>访问数据库</a:t>
            </a:r>
          </a:p>
        </p:txBody>
      </p:sp>
      <p:sp>
        <p:nvSpPr>
          <p:cNvPr id="3" name="内容占位符 2"/>
          <p:cNvSpPr>
            <a:spLocks noGrp="1"/>
          </p:cNvSpPr>
          <p:nvPr>
            <p:ph idx="1"/>
          </p:nvPr>
        </p:nvSpPr>
        <p:spPr/>
        <p:txBody>
          <a:bodyPr/>
          <a:lstStyle/>
          <a:p>
            <a:r>
              <a:rPr lang="zh-CN" altLang="en-US" dirty="0" smtClean="0"/>
              <a:t>处理可能的连接错误</a:t>
            </a:r>
            <a:endParaRPr lang="en-US" altLang="zh-CN" dirty="0" smtClean="0"/>
          </a:p>
          <a:p>
            <a:pPr lvl="1"/>
            <a:r>
              <a:rPr lang="en-US" altLang="zh-CN" dirty="0" smtClean="0"/>
              <a:t>PDO</a:t>
            </a:r>
            <a:r>
              <a:rPr lang="zh-CN" altLang="en-US" dirty="0" smtClean="0"/>
              <a:t>通过</a:t>
            </a:r>
            <a:r>
              <a:rPr lang="en-US" altLang="zh-CN" dirty="0" smtClean="0"/>
              <a:t>try……catch</a:t>
            </a:r>
            <a:r>
              <a:rPr lang="zh-CN" altLang="en-US" dirty="0" smtClean="0"/>
              <a:t>机制处理错误</a:t>
            </a:r>
            <a:endParaRPr lang="en-US" altLang="zh-CN" dirty="0" smtClean="0"/>
          </a:p>
          <a:p>
            <a:pPr lvl="1"/>
            <a:r>
              <a:rPr lang="zh-CN" altLang="en-US" dirty="0" smtClean="0"/>
              <a:t>提供了三种不同错误处理模式</a:t>
            </a:r>
            <a:endParaRPr lang="en-US" altLang="zh-CN" dirty="0" smtClean="0"/>
          </a:p>
          <a:p>
            <a:pPr lvl="2"/>
            <a:r>
              <a:rPr lang="en-US" altLang="zh-CN" dirty="0"/>
              <a:t>PDO::</a:t>
            </a:r>
            <a:r>
              <a:rPr lang="en-US" altLang="zh-CN" dirty="0" smtClean="0"/>
              <a:t>ERRMODE_SILEN</a:t>
            </a:r>
            <a:r>
              <a:rPr lang="zh-CN" altLang="en-US" dirty="0"/>
              <a:t>：默认</a:t>
            </a:r>
            <a:r>
              <a:rPr lang="zh-CN" altLang="en-US" dirty="0" smtClean="0"/>
              <a:t>模式，只</a:t>
            </a:r>
            <a:r>
              <a:rPr lang="zh-CN" altLang="en-US" dirty="0"/>
              <a:t>简单地设置</a:t>
            </a:r>
            <a:r>
              <a:rPr lang="zh-CN" altLang="en-US" dirty="0" smtClean="0"/>
              <a:t>错误码</a:t>
            </a:r>
            <a:endParaRPr lang="en-US" altLang="zh-CN" dirty="0" smtClean="0"/>
          </a:p>
          <a:p>
            <a:pPr lvl="2"/>
            <a:r>
              <a:rPr lang="en-US" altLang="zh-CN" dirty="0"/>
              <a:t>PDO::</a:t>
            </a:r>
            <a:r>
              <a:rPr lang="en-US" altLang="zh-CN" dirty="0" smtClean="0"/>
              <a:t>ERRMODE_WARNING</a:t>
            </a:r>
            <a:r>
              <a:rPr lang="zh-CN" altLang="en-US" dirty="0"/>
              <a:t>：除设置错误码之外，</a:t>
            </a:r>
            <a:r>
              <a:rPr lang="en-US" altLang="zh-CN" dirty="0"/>
              <a:t>PDO </a:t>
            </a:r>
            <a:r>
              <a:rPr lang="zh-CN" altLang="en-US" dirty="0"/>
              <a:t>还将发出一条传统的 </a:t>
            </a:r>
            <a:r>
              <a:rPr lang="en-US" altLang="zh-CN" dirty="0"/>
              <a:t>E_WARNING </a:t>
            </a:r>
            <a:r>
              <a:rPr lang="zh-CN" altLang="en-US" dirty="0" smtClean="0"/>
              <a:t>信息</a:t>
            </a:r>
            <a:endParaRPr lang="en-US" altLang="zh-CN" dirty="0" smtClean="0"/>
          </a:p>
          <a:p>
            <a:pPr lvl="2"/>
            <a:r>
              <a:rPr lang="en-US" altLang="zh-CN" dirty="0"/>
              <a:t>PDO::</a:t>
            </a:r>
            <a:r>
              <a:rPr lang="en-US" altLang="zh-CN" dirty="0" smtClean="0"/>
              <a:t>ERRMODE_EXCEPTION</a:t>
            </a:r>
            <a:r>
              <a:rPr lang="zh-CN" altLang="en-US" dirty="0"/>
              <a:t>：除设置错误码之外，</a:t>
            </a:r>
            <a:r>
              <a:rPr lang="en-US" altLang="zh-CN" dirty="0"/>
              <a:t>PDO </a:t>
            </a:r>
            <a:r>
              <a:rPr lang="zh-CN" altLang="en-US" dirty="0"/>
              <a:t>还将抛出一个 </a:t>
            </a:r>
            <a:r>
              <a:rPr lang="en-US" altLang="zh-CN" dirty="0" err="1"/>
              <a:t>PDOException</a:t>
            </a:r>
            <a:r>
              <a:rPr lang="en-US" altLang="zh-CN" dirty="0"/>
              <a:t> </a:t>
            </a:r>
            <a:r>
              <a:rPr lang="zh-CN" altLang="en-US" dirty="0"/>
              <a:t>异常类并设置它的属性来反射错误码和</a:t>
            </a:r>
            <a:r>
              <a:rPr lang="zh-CN" altLang="en-US" dirty="0" smtClean="0"/>
              <a:t>错误信息</a:t>
            </a:r>
            <a:endParaRPr lang="en-US" altLang="zh-CN" dirty="0" smtClean="0"/>
          </a:p>
          <a:p>
            <a:pPr lvl="2"/>
            <a:r>
              <a:rPr lang="zh-CN" altLang="en-US" dirty="0" smtClean="0"/>
              <a:t>可以通过</a:t>
            </a:r>
            <a:r>
              <a:rPr lang="en-US" altLang="zh-CN" dirty="0" err="1" smtClean="0"/>
              <a:t>setAttribute</a:t>
            </a:r>
            <a:r>
              <a:rPr lang="en-US" altLang="zh-CN" dirty="0" smtClean="0"/>
              <a:t>()</a:t>
            </a:r>
            <a:r>
              <a:rPr lang="zh-CN" altLang="en-US" dirty="0" smtClean="0"/>
              <a:t>方法来设置错误处理模式</a:t>
            </a:r>
            <a:endParaRPr lang="zh-CN" altLang="en-US" dirty="0"/>
          </a:p>
        </p:txBody>
      </p:sp>
    </p:spTree>
    <p:extLst>
      <p:ext uri="{BB962C8B-B14F-4D97-AF65-F5344CB8AC3E}">
        <p14:creationId xmlns:p14="http://schemas.microsoft.com/office/powerpoint/2010/main" val="318678555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PDO</a:t>
            </a:r>
            <a:r>
              <a:rPr lang="zh-CN" altLang="en-US" dirty="0"/>
              <a:t>访问数据库</a:t>
            </a:r>
          </a:p>
        </p:txBody>
      </p:sp>
      <p:pic>
        <p:nvPicPr>
          <p:cNvPr id="4" name="图片 3"/>
          <p:cNvPicPr>
            <a:picLocks noChangeAspect="1"/>
          </p:cNvPicPr>
          <p:nvPr/>
        </p:nvPicPr>
        <p:blipFill>
          <a:blip r:embed="rId2"/>
          <a:stretch>
            <a:fillRect/>
          </a:stretch>
        </p:blipFill>
        <p:spPr>
          <a:xfrm>
            <a:off x="755576" y="1628800"/>
            <a:ext cx="6624736" cy="2432710"/>
          </a:xfrm>
          <a:prstGeom prst="rect">
            <a:avLst/>
          </a:prstGeom>
        </p:spPr>
      </p:pic>
      <p:pic>
        <p:nvPicPr>
          <p:cNvPr id="5" name="图片 4"/>
          <p:cNvPicPr>
            <a:picLocks noChangeAspect="1"/>
          </p:cNvPicPr>
          <p:nvPr/>
        </p:nvPicPr>
        <p:blipFill>
          <a:blip r:embed="rId3"/>
          <a:stretch>
            <a:fillRect/>
          </a:stretch>
        </p:blipFill>
        <p:spPr>
          <a:xfrm>
            <a:off x="755576" y="4187672"/>
            <a:ext cx="6624736" cy="2204219"/>
          </a:xfrm>
          <a:prstGeom prst="rect">
            <a:avLst/>
          </a:prstGeom>
        </p:spPr>
      </p:pic>
    </p:spTree>
    <p:extLst>
      <p:ext uri="{BB962C8B-B14F-4D97-AF65-F5344CB8AC3E}">
        <p14:creationId xmlns:p14="http://schemas.microsoft.com/office/powerpoint/2010/main" val="4268530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dirty="0" smtClean="0"/>
              <a:t>Lecture </a:t>
            </a:r>
            <a:r>
              <a:rPr lang="en-US" altLang="zh-CN" dirty="0"/>
              <a:t>5</a:t>
            </a:r>
            <a:endParaRPr lang="zh-CN" altLang="en-US" dirty="0"/>
          </a:p>
        </p:txBody>
      </p:sp>
      <p:sp>
        <p:nvSpPr>
          <p:cNvPr id="6" name="副标题 5"/>
          <p:cNvSpPr>
            <a:spLocks noGrp="1"/>
          </p:cNvSpPr>
          <p:nvPr>
            <p:ph type="subTitle" idx="1"/>
          </p:nvPr>
        </p:nvSpPr>
        <p:spPr/>
        <p:txBody>
          <a:bodyPr/>
          <a:lstStyle/>
          <a:p>
            <a:r>
              <a:rPr lang="en-US" altLang="zh-CN" dirty="0" smtClean="0"/>
              <a:t>PHP</a:t>
            </a:r>
          </a:p>
        </p:txBody>
      </p:sp>
    </p:spTree>
    <p:extLst>
      <p:ext uri="{BB962C8B-B14F-4D97-AF65-F5344CB8AC3E}">
        <p14:creationId xmlns:p14="http://schemas.microsoft.com/office/powerpoint/2010/main" val="32578372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典型的</a:t>
            </a:r>
            <a:r>
              <a:rPr lang="en-US" altLang="zh-CN" dirty="0" smtClean="0"/>
              <a:t>Web</a:t>
            </a:r>
            <a:r>
              <a:rPr lang="zh-CN" altLang="en-US" dirty="0" smtClean="0"/>
              <a:t>服务器</a:t>
            </a:r>
            <a:r>
              <a:rPr lang="en-US" altLang="zh-CN" dirty="0" smtClean="0"/>
              <a:t>—Apache</a:t>
            </a:r>
            <a:endParaRPr lang="zh-CN" altLang="en-US" dirty="0"/>
          </a:p>
        </p:txBody>
      </p:sp>
      <p:sp>
        <p:nvSpPr>
          <p:cNvPr id="3" name="内容占位符 2"/>
          <p:cNvSpPr>
            <a:spLocks noGrp="1"/>
          </p:cNvSpPr>
          <p:nvPr>
            <p:ph idx="1"/>
          </p:nvPr>
        </p:nvSpPr>
        <p:spPr/>
        <p:txBody>
          <a:bodyPr/>
          <a:lstStyle/>
          <a:p>
            <a:r>
              <a:rPr lang="zh-CN" altLang="en-US" dirty="0"/>
              <a:t>始于</a:t>
            </a:r>
            <a:r>
              <a:rPr lang="en-US" altLang="zh-CN" dirty="0"/>
              <a:t>1994 Bob McCool NCSA</a:t>
            </a:r>
          </a:p>
          <a:p>
            <a:r>
              <a:rPr lang="zh-CN" altLang="en-US" dirty="0"/>
              <a:t>得名</a:t>
            </a:r>
            <a:r>
              <a:rPr lang="zh-CN" altLang="en-US" dirty="0" smtClean="0"/>
              <a:t>于</a:t>
            </a:r>
            <a:r>
              <a:rPr lang="en-US" altLang="zh-CN" dirty="0" smtClean="0"/>
              <a:t>A </a:t>
            </a:r>
            <a:r>
              <a:rPr lang="en-US" altLang="zh-CN" dirty="0" err="1"/>
              <a:t>patche</a:t>
            </a:r>
            <a:endParaRPr lang="en-US" altLang="zh-CN" dirty="0"/>
          </a:p>
          <a:p>
            <a:r>
              <a:rPr lang="zh-CN" altLang="en-US" dirty="0"/>
              <a:t>使用最</a:t>
            </a:r>
            <a:r>
              <a:rPr lang="zh-CN" altLang="en-US" dirty="0" smtClean="0"/>
              <a:t>广泛的</a:t>
            </a:r>
            <a:r>
              <a:rPr lang="en-US" altLang="zh-CN" dirty="0" smtClean="0"/>
              <a:t>Web</a:t>
            </a:r>
            <a:r>
              <a:rPr lang="zh-CN" altLang="en-US" dirty="0" smtClean="0"/>
              <a:t>服务器</a:t>
            </a:r>
            <a:r>
              <a:rPr lang="zh-CN" altLang="en-US" dirty="0"/>
              <a:t>，</a:t>
            </a:r>
            <a:r>
              <a:rPr lang="zh-CN" altLang="en-US" dirty="0" smtClean="0"/>
              <a:t>可</a:t>
            </a:r>
            <a:r>
              <a:rPr lang="zh-CN" altLang="en-US" dirty="0"/>
              <a:t>运行</a:t>
            </a:r>
            <a:r>
              <a:rPr lang="zh-CN" altLang="en-US" dirty="0" smtClean="0"/>
              <a:t>于</a:t>
            </a:r>
            <a:r>
              <a:rPr lang="zh-CN" altLang="en-US" dirty="0"/>
              <a:t>多种操作系统及相应软硬件平台上</a:t>
            </a:r>
          </a:p>
          <a:p>
            <a:r>
              <a:rPr lang="zh-CN" altLang="en-US" dirty="0"/>
              <a:t>开源软件，支持几乎所有服务器端程序和脚本</a:t>
            </a:r>
          </a:p>
          <a:p>
            <a:r>
              <a:rPr lang="zh-CN" altLang="en-US" dirty="0" smtClean="0"/>
              <a:t>最新版本为</a:t>
            </a:r>
            <a:r>
              <a:rPr lang="en-US" altLang="zh-CN" dirty="0" smtClean="0"/>
              <a:t>2.4.33</a:t>
            </a:r>
          </a:p>
          <a:p>
            <a:endParaRPr lang="zh-CN" altLang="en-US" dirty="0"/>
          </a:p>
        </p:txBody>
      </p:sp>
    </p:spTree>
    <p:extLst>
      <p:ext uri="{BB962C8B-B14F-4D97-AF65-F5344CB8AC3E}">
        <p14:creationId xmlns:p14="http://schemas.microsoft.com/office/powerpoint/2010/main" val="257092185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PDO</a:t>
            </a:r>
            <a:r>
              <a:rPr lang="zh-CN" altLang="en-US" dirty="0"/>
              <a:t>访问数据库</a:t>
            </a:r>
          </a:p>
        </p:txBody>
      </p:sp>
      <p:sp>
        <p:nvSpPr>
          <p:cNvPr id="3" name="内容占位符 2"/>
          <p:cNvSpPr>
            <a:spLocks noGrp="1"/>
          </p:cNvSpPr>
          <p:nvPr>
            <p:ph idx="1"/>
          </p:nvPr>
        </p:nvSpPr>
        <p:spPr/>
        <p:txBody>
          <a:bodyPr/>
          <a:lstStyle/>
          <a:p>
            <a:r>
              <a:rPr lang="zh-CN" altLang="en-US" dirty="0"/>
              <a:t>在连接上执行</a:t>
            </a:r>
            <a:r>
              <a:rPr lang="en-US" altLang="zh-CN" dirty="0"/>
              <a:t>SQL</a:t>
            </a:r>
            <a:r>
              <a:rPr lang="zh-CN" altLang="en-US" dirty="0" smtClean="0"/>
              <a:t>语句</a:t>
            </a:r>
            <a:endParaRPr lang="en-US" altLang="zh-CN" dirty="0" smtClean="0"/>
          </a:p>
          <a:p>
            <a:pPr lvl="1"/>
            <a:r>
              <a:rPr lang="zh-CN" altLang="en-US" dirty="0" smtClean="0"/>
              <a:t>使用连接对象的</a:t>
            </a:r>
            <a:r>
              <a:rPr lang="en-US" altLang="zh-CN" dirty="0" smtClean="0"/>
              <a:t>query()</a:t>
            </a:r>
            <a:r>
              <a:rPr lang="zh-CN" altLang="en-US" dirty="0" smtClean="0"/>
              <a:t>方法，返回查询结果集（</a:t>
            </a:r>
            <a:r>
              <a:rPr lang="en-US" altLang="zh-CN" dirty="0" smtClean="0"/>
              <a:t>result set</a:t>
            </a:r>
            <a:r>
              <a:rPr lang="zh-CN" altLang="en-US" dirty="0" smtClean="0"/>
              <a:t>）或</a:t>
            </a:r>
            <a:r>
              <a:rPr lang="en-US" altLang="zh-CN" dirty="0" smtClean="0"/>
              <a:t>FALSE</a:t>
            </a:r>
            <a:r>
              <a:rPr lang="zh-CN" altLang="en-US" dirty="0" smtClean="0"/>
              <a:t>，多用于</a:t>
            </a:r>
            <a:r>
              <a:rPr lang="zh-CN" altLang="en-US" dirty="0"/>
              <a:t>查询</a:t>
            </a:r>
            <a:r>
              <a:rPr lang="zh-CN" altLang="en-US" dirty="0" smtClean="0"/>
              <a:t>语句</a:t>
            </a:r>
            <a:endParaRPr lang="en-US" altLang="zh-CN" dirty="0" smtClean="0"/>
          </a:p>
          <a:p>
            <a:pPr lvl="1"/>
            <a:r>
              <a:rPr lang="zh-CN" altLang="en-US" dirty="0" smtClean="0"/>
              <a:t>使用连接对象的</a:t>
            </a:r>
            <a:r>
              <a:rPr lang="en-US" altLang="zh-CN" dirty="0" smtClean="0"/>
              <a:t>exec()</a:t>
            </a:r>
            <a:r>
              <a:rPr lang="zh-CN" altLang="en-US" dirty="0" smtClean="0"/>
              <a:t>方法，返回受影响的行数</a:t>
            </a:r>
            <a:endParaRPr lang="en-US" altLang="zh-CN" dirty="0" smtClean="0"/>
          </a:p>
          <a:p>
            <a:pPr lvl="1"/>
            <a:r>
              <a:rPr lang="zh-CN" altLang="en-US" dirty="0" smtClean="0"/>
              <a:t>使用语句对象的</a:t>
            </a:r>
            <a:r>
              <a:rPr lang="en-US" altLang="zh-CN" dirty="0" smtClean="0"/>
              <a:t>execute()</a:t>
            </a:r>
            <a:r>
              <a:rPr lang="zh-CN" altLang="en-US" dirty="0" smtClean="0"/>
              <a:t>方法</a:t>
            </a:r>
            <a:endParaRPr lang="en-US" altLang="zh-CN" dirty="0" smtClean="0"/>
          </a:p>
          <a:p>
            <a:pPr lvl="2"/>
            <a:r>
              <a:rPr lang="zh-CN" altLang="en-US" dirty="0" smtClean="0"/>
              <a:t>用于支持预处理语句（</a:t>
            </a:r>
            <a:r>
              <a:rPr lang="en-US" altLang="zh-CN" dirty="0" smtClean="0"/>
              <a:t>prepared statement</a:t>
            </a:r>
            <a:r>
              <a:rPr lang="zh-CN" altLang="en-US" dirty="0" smtClean="0"/>
              <a:t>）</a:t>
            </a:r>
            <a:endParaRPr lang="en-US" altLang="zh-CN" dirty="0" smtClean="0"/>
          </a:p>
          <a:p>
            <a:pPr lvl="2"/>
            <a:r>
              <a:rPr lang="zh-CN" altLang="en-US" dirty="0" smtClean="0"/>
              <a:t>安全性更好，需要多次提交情况下性能更好</a:t>
            </a:r>
            <a:endParaRPr lang="en-US" altLang="zh-CN" dirty="0" smtClean="0"/>
          </a:p>
          <a:p>
            <a:pPr lvl="2"/>
            <a:r>
              <a:rPr lang="zh-CN" altLang="en-US" dirty="0" smtClean="0"/>
              <a:t>需要分阶段或多步调用实现</a:t>
            </a:r>
            <a:endParaRPr lang="en-US" altLang="zh-CN" dirty="0" smtClean="0"/>
          </a:p>
          <a:p>
            <a:pPr lvl="2"/>
            <a:r>
              <a:rPr lang="zh-CN" altLang="en-US" dirty="0" smtClean="0"/>
              <a:t>通过位置占位符？标志（或命名占位符）和</a:t>
            </a:r>
            <a:r>
              <a:rPr lang="en-US" altLang="zh-CN" dirty="0" err="1" smtClean="0"/>
              <a:t>bindValue</a:t>
            </a:r>
            <a:r>
              <a:rPr lang="en-US" altLang="zh-CN" dirty="0" smtClean="0"/>
              <a:t>()</a:t>
            </a:r>
            <a:r>
              <a:rPr lang="zh-CN" altLang="en-US" dirty="0" smtClean="0"/>
              <a:t>实现</a:t>
            </a:r>
            <a:endParaRPr lang="zh-CN" altLang="en-US" dirty="0"/>
          </a:p>
        </p:txBody>
      </p:sp>
    </p:spTree>
    <p:extLst>
      <p:ext uri="{BB962C8B-B14F-4D97-AF65-F5344CB8AC3E}">
        <p14:creationId xmlns:p14="http://schemas.microsoft.com/office/powerpoint/2010/main" val="232064871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PDO</a:t>
            </a:r>
            <a:r>
              <a:rPr lang="zh-CN" altLang="en-US" dirty="0"/>
              <a:t>访问数据库</a:t>
            </a:r>
          </a:p>
        </p:txBody>
      </p:sp>
      <p:pic>
        <p:nvPicPr>
          <p:cNvPr id="4" name="图片 3"/>
          <p:cNvPicPr>
            <a:picLocks noChangeAspect="1"/>
          </p:cNvPicPr>
          <p:nvPr/>
        </p:nvPicPr>
        <p:blipFill>
          <a:blip r:embed="rId2"/>
          <a:stretch>
            <a:fillRect/>
          </a:stretch>
        </p:blipFill>
        <p:spPr>
          <a:xfrm>
            <a:off x="899592" y="2224593"/>
            <a:ext cx="7638958" cy="1152128"/>
          </a:xfrm>
          <a:prstGeom prst="rect">
            <a:avLst/>
          </a:prstGeom>
        </p:spPr>
      </p:pic>
      <p:pic>
        <p:nvPicPr>
          <p:cNvPr id="5" name="图片 4"/>
          <p:cNvPicPr>
            <a:picLocks noChangeAspect="1"/>
          </p:cNvPicPr>
          <p:nvPr/>
        </p:nvPicPr>
        <p:blipFill>
          <a:blip r:embed="rId3"/>
          <a:stretch>
            <a:fillRect/>
          </a:stretch>
        </p:blipFill>
        <p:spPr>
          <a:xfrm>
            <a:off x="899592" y="4096800"/>
            <a:ext cx="7638957" cy="1132400"/>
          </a:xfrm>
          <a:prstGeom prst="rect">
            <a:avLst/>
          </a:prstGeom>
        </p:spPr>
      </p:pic>
    </p:spTree>
    <p:extLst>
      <p:ext uri="{BB962C8B-B14F-4D97-AF65-F5344CB8AC3E}">
        <p14:creationId xmlns:p14="http://schemas.microsoft.com/office/powerpoint/2010/main" val="359073526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PDO</a:t>
            </a:r>
            <a:r>
              <a:rPr lang="zh-CN" altLang="en-US" dirty="0"/>
              <a:t>访问数据库</a:t>
            </a:r>
          </a:p>
        </p:txBody>
      </p:sp>
      <p:pic>
        <p:nvPicPr>
          <p:cNvPr id="4" name="内容占位符 3"/>
          <p:cNvPicPr>
            <a:picLocks noGrp="1" noChangeAspect="1"/>
          </p:cNvPicPr>
          <p:nvPr>
            <p:ph idx="1"/>
          </p:nvPr>
        </p:nvPicPr>
        <p:blipFill>
          <a:blip r:embed="rId2"/>
          <a:stretch>
            <a:fillRect/>
          </a:stretch>
        </p:blipFill>
        <p:spPr>
          <a:xfrm>
            <a:off x="838200" y="2182705"/>
            <a:ext cx="7772400" cy="3559389"/>
          </a:xfrm>
          <a:prstGeom prst="rect">
            <a:avLst/>
          </a:prstGeom>
        </p:spPr>
      </p:pic>
    </p:spTree>
    <p:extLst>
      <p:ext uri="{BB962C8B-B14F-4D97-AF65-F5344CB8AC3E}">
        <p14:creationId xmlns:p14="http://schemas.microsoft.com/office/powerpoint/2010/main" val="169366242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PDO</a:t>
            </a:r>
            <a:r>
              <a:rPr lang="zh-CN" altLang="en-US" dirty="0"/>
              <a:t>访问数据库</a:t>
            </a:r>
          </a:p>
        </p:txBody>
      </p:sp>
      <p:sp>
        <p:nvSpPr>
          <p:cNvPr id="3" name="内容占位符 2"/>
          <p:cNvSpPr>
            <a:spLocks noGrp="1"/>
          </p:cNvSpPr>
          <p:nvPr>
            <p:ph idx="1"/>
          </p:nvPr>
        </p:nvSpPr>
        <p:spPr/>
        <p:txBody>
          <a:bodyPr/>
          <a:lstStyle/>
          <a:p>
            <a:r>
              <a:rPr lang="zh-CN" altLang="en-US" dirty="0"/>
              <a:t>处理</a:t>
            </a:r>
            <a:r>
              <a:rPr lang="en-US" altLang="zh-CN" dirty="0"/>
              <a:t>SQL</a:t>
            </a:r>
            <a:r>
              <a:rPr lang="zh-CN" altLang="en-US" dirty="0"/>
              <a:t>语句执行</a:t>
            </a:r>
            <a:r>
              <a:rPr lang="zh-CN" altLang="en-US" dirty="0" smtClean="0"/>
              <a:t>结果</a:t>
            </a:r>
            <a:endParaRPr lang="en-US" altLang="zh-CN" dirty="0" smtClean="0"/>
          </a:p>
          <a:p>
            <a:pPr lvl="1"/>
            <a:r>
              <a:rPr lang="zh-CN" altLang="en-US" dirty="0" smtClean="0"/>
              <a:t>可以通过结果集（</a:t>
            </a:r>
            <a:r>
              <a:rPr lang="en-US" altLang="zh-CN" dirty="0" err="1" smtClean="0"/>
              <a:t>PDOStatement</a:t>
            </a:r>
            <a:r>
              <a:rPr lang="zh-CN" altLang="en-US" dirty="0" smtClean="0"/>
              <a:t>类型对象）的</a:t>
            </a:r>
            <a:r>
              <a:rPr lang="en-US" altLang="zh-CN" dirty="0" smtClean="0"/>
              <a:t>fetch()</a:t>
            </a:r>
            <a:r>
              <a:rPr lang="zh-CN" altLang="en-US" dirty="0" smtClean="0"/>
              <a:t>方法得到其中的一条记录</a:t>
            </a:r>
            <a:endParaRPr lang="en-US" altLang="zh-CN" dirty="0" smtClean="0"/>
          </a:p>
          <a:p>
            <a:pPr lvl="1"/>
            <a:r>
              <a:rPr lang="zh-CN" altLang="en-US" dirty="0" smtClean="0"/>
              <a:t>也可以直接将记录转为自定义对象</a:t>
            </a:r>
            <a:endParaRPr lang="en-US" altLang="zh-CN" dirty="0" smtClean="0"/>
          </a:p>
          <a:p>
            <a:r>
              <a:rPr lang="zh-CN" altLang="en-US" dirty="0"/>
              <a:t>释放资源、关闭</a:t>
            </a:r>
            <a:r>
              <a:rPr lang="zh-CN" altLang="en-US" dirty="0" smtClean="0"/>
              <a:t>连接</a:t>
            </a:r>
            <a:endParaRPr lang="en-US" altLang="zh-CN" dirty="0" smtClean="0"/>
          </a:p>
          <a:p>
            <a:pPr lvl="1"/>
            <a:r>
              <a:rPr lang="zh-CN" altLang="en-US" dirty="0" smtClean="0"/>
              <a:t>一般是将连接对象设为</a:t>
            </a:r>
            <a:r>
              <a:rPr lang="en-US" altLang="zh-CN" dirty="0" smtClean="0"/>
              <a:t>null</a:t>
            </a:r>
          </a:p>
          <a:p>
            <a:r>
              <a:rPr lang="en-US" altLang="zh-CN" dirty="0">
                <a:hlinkClick r:id="rId2" action="ppaction://hlinkfile"/>
              </a:rPr>
              <a:t>example</a:t>
            </a:r>
            <a:endParaRPr lang="zh-CN" altLang="en-US" dirty="0"/>
          </a:p>
        </p:txBody>
      </p:sp>
    </p:spTree>
    <p:extLst>
      <p:ext uri="{BB962C8B-B14F-4D97-AF65-F5344CB8AC3E}">
        <p14:creationId xmlns:p14="http://schemas.microsoft.com/office/powerpoint/2010/main" val="15781187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PDO</a:t>
            </a:r>
            <a:r>
              <a:rPr lang="zh-CN" altLang="en-US" dirty="0"/>
              <a:t>访问数据库</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916337"/>
            <a:ext cx="7772400" cy="4092126"/>
          </a:xfrm>
        </p:spPr>
      </p:pic>
    </p:spTree>
    <p:extLst>
      <p:ext uri="{BB962C8B-B14F-4D97-AF65-F5344CB8AC3E}">
        <p14:creationId xmlns:p14="http://schemas.microsoft.com/office/powerpoint/2010/main" val="252676495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PDO</a:t>
            </a:r>
            <a:r>
              <a:rPr lang="zh-CN" altLang="en-US" dirty="0"/>
              <a:t>访问数据库</a:t>
            </a:r>
          </a:p>
        </p:txBody>
      </p:sp>
      <p:pic>
        <p:nvPicPr>
          <p:cNvPr id="4" name="图片 3"/>
          <p:cNvPicPr>
            <a:picLocks noChangeAspect="1"/>
          </p:cNvPicPr>
          <p:nvPr/>
        </p:nvPicPr>
        <p:blipFill>
          <a:blip r:embed="rId2"/>
          <a:stretch>
            <a:fillRect/>
          </a:stretch>
        </p:blipFill>
        <p:spPr>
          <a:xfrm>
            <a:off x="827584" y="1844824"/>
            <a:ext cx="7619838" cy="1656184"/>
          </a:xfrm>
          <a:prstGeom prst="rect">
            <a:avLst/>
          </a:prstGeom>
        </p:spPr>
      </p:pic>
      <p:pic>
        <p:nvPicPr>
          <p:cNvPr id="5" name="图片 4"/>
          <p:cNvPicPr>
            <a:picLocks noChangeAspect="1"/>
          </p:cNvPicPr>
          <p:nvPr/>
        </p:nvPicPr>
        <p:blipFill>
          <a:blip r:embed="rId3"/>
          <a:stretch>
            <a:fillRect/>
          </a:stretch>
        </p:blipFill>
        <p:spPr>
          <a:xfrm>
            <a:off x="827584" y="3717032"/>
            <a:ext cx="7619838" cy="2922350"/>
          </a:xfrm>
          <a:prstGeom prst="rect">
            <a:avLst/>
          </a:prstGeom>
        </p:spPr>
      </p:pic>
    </p:spTree>
    <p:extLst>
      <p:ext uri="{BB962C8B-B14F-4D97-AF65-F5344CB8AC3E}">
        <p14:creationId xmlns:p14="http://schemas.microsoft.com/office/powerpoint/2010/main" val="219856451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PDO</a:t>
            </a:r>
            <a:r>
              <a:rPr lang="zh-CN" altLang="en-US" dirty="0"/>
              <a:t>访问数据库</a:t>
            </a:r>
          </a:p>
        </p:txBody>
      </p:sp>
      <p:pic>
        <p:nvPicPr>
          <p:cNvPr id="5" name="内容占位符 4"/>
          <p:cNvPicPr>
            <a:picLocks noGrp="1" noChangeAspect="1"/>
          </p:cNvPicPr>
          <p:nvPr>
            <p:ph idx="1"/>
          </p:nvPr>
        </p:nvPicPr>
        <p:blipFill>
          <a:blip r:embed="rId2"/>
          <a:stretch>
            <a:fillRect/>
          </a:stretch>
        </p:blipFill>
        <p:spPr>
          <a:xfrm>
            <a:off x="827584" y="1628800"/>
            <a:ext cx="7772400" cy="2140432"/>
          </a:xfrm>
          <a:prstGeom prst="rect">
            <a:avLst/>
          </a:prstGeom>
        </p:spPr>
      </p:pic>
      <p:pic>
        <p:nvPicPr>
          <p:cNvPr id="6" name="图片 5"/>
          <p:cNvPicPr>
            <a:picLocks noChangeAspect="1"/>
          </p:cNvPicPr>
          <p:nvPr/>
        </p:nvPicPr>
        <p:blipFill>
          <a:blip r:embed="rId3"/>
          <a:stretch>
            <a:fillRect/>
          </a:stretch>
        </p:blipFill>
        <p:spPr>
          <a:xfrm>
            <a:off x="827584" y="3861048"/>
            <a:ext cx="7772400" cy="2880320"/>
          </a:xfrm>
          <a:prstGeom prst="rect">
            <a:avLst/>
          </a:prstGeom>
        </p:spPr>
      </p:pic>
    </p:spTree>
    <p:extLst>
      <p:ext uri="{BB962C8B-B14F-4D97-AF65-F5344CB8AC3E}">
        <p14:creationId xmlns:p14="http://schemas.microsoft.com/office/powerpoint/2010/main" val="287573389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MySQLi</a:t>
            </a:r>
            <a:r>
              <a:rPr lang="zh-CN" altLang="en-US" dirty="0" smtClean="0"/>
              <a:t>访问</a:t>
            </a:r>
            <a:r>
              <a:rPr lang="zh-CN" altLang="en-US" dirty="0"/>
              <a:t>数据库</a:t>
            </a:r>
          </a:p>
        </p:txBody>
      </p:sp>
      <p:sp>
        <p:nvSpPr>
          <p:cNvPr id="3" name="内容占位符 2"/>
          <p:cNvSpPr>
            <a:spLocks noGrp="1"/>
          </p:cNvSpPr>
          <p:nvPr>
            <p:ph idx="1"/>
          </p:nvPr>
        </p:nvSpPr>
        <p:spPr/>
        <p:txBody>
          <a:bodyPr/>
          <a:lstStyle/>
          <a:p>
            <a:r>
              <a:rPr lang="en-US" altLang="zh-CN" dirty="0" err="1" smtClean="0"/>
              <a:t>MySQLi</a:t>
            </a:r>
            <a:r>
              <a:rPr lang="zh-CN" altLang="en-US" dirty="0" smtClean="0"/>
              <a:t>同时支持面向对象和过程式风格</a:t>
            </a:r>
            <a:endParaRPr lang="zh-CN" altLang="en-US" dirty="0"/>
          </a:p>
        </p:txBody>
      </p:sp>
      <p:pic>
        <p:nvPicPr>
          <p:cNvPr id="4" name="图片 3"/>
          <p:cNvPicPr>
            <a:picLocks noChangeAspect="1"/>
          </p:cNvPicPr>
          <p:nvPr/>
        </p:nvPicPr>
        <p:blipFill>
          <a:blip r:embed="rId3"/>
          <a:stretch>
            <a:fillRect/>
          </a:stretch>
        </p:blipFill>
        <p:spPr>
          <a:xfrm>
            <a:off x="1187624" y="2420888"/>
            <a:ext cx="6619140" cy="4202111"/>
          </a:xfrm>
          <a:prstGeom prst="rect">
            <a:avLst/>
          </a:prstGeom>
        </p:spPr>
      </p:pic>
    </p:spTree>
    <p:extLst>
      <p:ext uri="{BB962C8B-B14F-4D97-AF65-F5344CB8AC3E}">
        <p14:creationId xmlns:p14="http://schemas.microsoft.com/office/powerpoint/2010/main" val="128990959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MySQLi</a:t>
            </a:r>
            <a:r>
              <a:rPr lang="zh-CN" altLang="en-US" dirty="0"/>
              <a:t>访问数据库</a:t>
            </a:r>
          </a:p>
        </p:txBody>
      </p:sp>
      <p:pic>
        <p:nvPicPr>
          <p:cNvPr id="4" name="内容占位符 3"/>
          <p:cNvPicPr>
            <a:picLocks noGrp="1" noChangeAspect="1"/>
          </p:cNvPicPr>
          <p:nvPr>
            <p:ph idx="1"/>
          </p:nvPr>
        </p:nvPicPr>
        <p:blipFill>
          <a:blip r:embed="rId3"/>
          <a:stretch>
            <a:fillRect/>
          </a:stretch>
        </p:blipFill>
        <p:spPr>
          <a:xfrm>
            <a:off x="838200" y="2274751"/>
            <a:ext cx="7772400" cy="3375298"/>
          </a:xfrm>
          <a:prstGeom prst="rect">
            <a:avLst/>
          </a:prstGeom>
        </p:spPr>
      </p:pic>
    </p:spTree>
    <p:extLst>
      <p:ext uri="{BB962C8B-B14F-4D97-AF65-F5344CB8AC3E}">
        <p14:creationId xmlns:p14="http://schemas.microsoft.com/office/powerpoint/2010/main" val="301265411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MySQLi</a:t>
            </a:r>
            <a:r>
              <a:rPr lang="zh-CN" altLang="en-US" dirty="0"/>
              <a:t>访问数据库</a:t>
            </a:r>
          </a:p>
        </p:txBody>
      </p:sp>
      <p:sp>
        <p:nvSpPr>
          <p:cNvPr id="3" name="内容占位符 2"/>
          <p:cNvSpPr>
            <a:spLocks noGrp="1"/>
          </p:cNvSpPr>
          <p:nvPr>
            <p:ph idx="1"/>
          </p:nvPr>
        </p:nvSpPr>
        <p:spPr/>
        <p:txBody>
          <a:bodyPr/>
          <a:lstStyle/>
          <a:p>
            <a:r>
              <a:rPr lang="en-US" altLang="zh-CN" dirty="0" err="1" smtClean="0"/>
              <a:t>MySQLi</a:t>
            </a:r>
            <a:r>
              <a:rPr lang="zh-CN" altLang="en-US" dirty="0" smtClean="0"/>
              <a:t>对结果集的操作提供了很多不同方法</a:t>
            </a:r>
            <a:endParaRPr lang="en-US" altLang="zh-CN" dirty="0" smtClean="0"/>
          </a:p>
          <a:p>
            <a:pPr lvl="1"/>
            <a:r>
              <a:rPr lang="zh-CN" altLang="en-US" dirty="0" smtClean="0"/>
              <a:t>对于预处理语句，与</a:t>
            </a:r>
            <a:r>
              <a:rPr lang="en-US" altLang="zh-CN" dirty="0" smtClean="0"/>
              <a:t>PDO</a:t>
            </a:r>
            <a:r>
              <a:rPr lang="zh-CN" altLang="en-US" dirty="0" smtClean="0"/>
              <a:t>不同，</a:t>
            </a:r>
            <a:r>
              <a:rPr lang="en-US" altLang="zh-CN" dirty="0"/>
              <a:t> </a:t>
            </a:r>
            <a:r>
              <a:rPr lang="en-US" altLang="zh-CN" dirty="0" err="1" smtClean="0"/>
              <a:t>MySQLi</a:t>
            </a:r>
            <a:r>
              <a:rPr lang="zh-CN" altLang="en-US" dirty="0" smtClean="0"/>
              <a:t>有专门的处理方法</a:t>
            </a:r>
            <a:r>
              <a:rPr lang="en-US" altLang="zh-CN" dirty="0" err="1"/>
              <a:t>mysqli_stmt_fetch</a:t>
            </a:r>
            <a:r>
              <a:rPr lang="en-US" altLang="zh-CN" dirty="0" smtClean="0"/>
              <a:t>()</a:t>
            </a:r>
            <a:r>
              <a:rPr lang="zh-CN" altLang="en-US" dirty="0" smtClean="0"/>
              <a:t>等</a:t>
            </a:r>
            <a:endParaRPr lang="en-US" altLang="zh-CN" dirty="0" smtClean="0"/>
          </a:p>
          <a:p>
            <a:pPr lvl="1"/>
            <a:r>
              <a:rPr lang="en-US" altLang="zh-CN" dirty="0" smtClean="0">
                <a:hlinkClick r:id="rId2" action="ppaction://hlinkfile"/>
              </a:rPr>
              <a:t>example</a:t>
            </a:r>
            <a:endParaRPr lang="en-US" altLang="zh-CN" dirty="0" smtClean="0"/>
          </a:p>
          <a:p>
            <a:r>
              <a:rPr lang="zh-CN" altLang="en-US" dirty="0" smtClean="0"/>
              <a:t>数据库分页实例</a:t>
            </a:r>
            <a:endParaRPr lang="en-US" altLang="zh-CN" dirty="0" smtClean="0"/>
          </a:p>
          <a:p>
            <a:pPr lvl="1"/>
            <a:r>
              <a:rPr lang="en-US" altLang="zh-CN" dirty="0">
                <a:hlinkClick r:id="rId3" action="ppaction://hlinkfile"/>
              </a:rPr>
              <a:t>example</a:t>
            </a:r>
            <a:endParaRPr lang="en-US" altLang="zh-CN" dirty="0" smtClean="0"/>
          </a:p>
          <a:p>
            <a:pPr lvl="1"/>
            <a:endParaRPr lang="zh-CN" altLang="en-US" dirty="0"/>
          </a:p>
        </p:txBody>
      </p:sp>
    </p:spTree>
    <p:extLst>
      <p:ext uri="{BB962C8B-B14F-4D97-AF65-F5344CB8AC3E}">
        <p14:creationId xmlns:p14="http://schemas.microsoft.com/office/powerpoint/2010/main" val="5265831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典型的</a:t>
            </a:r>
            <a:r>
              <a:rPr lang="en-US" altLang="zh-CN" dirty="0"/>
              <a:t>Web</a:t>
            </a:r>
            <a:r>
              <a:rPr lang="zh-CN" altLang="en-US" dirty="0"/>
              <a:t>服务器</a:t>
            </a:r>
            <a:r>
              <a:rPr lang="en-US" altLang="zh-CN" dirty="0"/>
              <a:t>—Apache</a:t>
            </a:r>
            <a:endParaRPr lang="zh-CN" altLang="en-US" dirty="0"/>
          </a:p>
        </p:txBody>
      </p:sp>
      <p:sp>
        <p:nvSpPr>
          <p:cNvPr id="3" name="内容占位符 2"/>
          <p:cNvSpPr>
            <a:spLocks noGrp="1"/>
          </p:cNvSpPr>
          <p:nvPr>
            <p:ph idx="1"/>
          </p:nvPr>
        </p:nvSpPr>
        <p:spPr>
          <a:xfrm>
            <a:off x="838200" y="1905000"/>
            <a:ext cx="7982272" cy="4114800"/>
          </a:xfrm>
        </p:spPr>
        <p:txBody>
          <a:bodyPr/>
          <a:lstStyle/>
          <a:p>
            <a:r>
              <a:rPr lang="en-US" altLang="zh-CN" dirty="0" smtClean="0"/>
              <a:t>Apache</a:t>
            </a:r>
            <a:r>
              <a:rPr lang="zh-CN" altLang="en-US" dirty="0" smtClean="0"/>
              <a:t>一般运行为服务器</a:t>
            </a:r>
            <a:r>
              <a:rPr lang="en-US" altLang="zh-CN" dirty="0" smtClean="0"/>
              <a:t>daemon</a:t>
            </a:r>
            <a:r>
              <a:rPr lang="zh-CN" altLang="en-US" dirty="0" smtClean="0"/>
              <a:t>（守护进程）</a:t>
            </a:r>
            <a:endParaRPr lang="en-US" altLang="zh-CN" dirty="0" smtClean="0"/>
          </a:p>
          <a:p>
            <a:pPr lvl="1"/>
            <a:r>
              <a:rPr lang="zh-CN" altLang="en-US" dirty="0" smtClean="0"/>
              <a:t>被称为</a:t>
            </a:r>
            <a:r>
              <a:rPr lang="en-US" altLang="zh-CN" dirty="0" err="1" smtClean="0"/>
              <a:t>httpd</a:t>
            </a:r>
            <a:endParaRPr lang="en-US" altLang="zh-CN" dirty="0" smtClean="0"/>
          </a:p>
        </p:txBody>
      </p:sp>
      <p:pic>
        <p:nvPicPr>
          <p:cNvPr id="4" name="内容占位符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2049164" y="2924944"/>
            <a:ext cx="5560344" cy="3408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05973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MySQLi</a:t>
            </a:r>
            <a:r>
              <a:rPr lang="zh-CN" altLang="en-US" dirty="0"/>
              <a:t>访问数据库</a:t>
            </a:r>
          </a:p>
        </p:txBody>
      </p:sp>
      <p:pic>
        <p:nvPicPr>
          <p:cNvPr id="4" name="内容占位符 3"/>
          <p:cNvPicPr>
            <a:picLocks noGrp="1" noChangeAspect="1"/>
          </p:cNvPicPr>
          <p:nvPr>
            <p:ph idx="1"/>
          </p:nvPr>
        </p:nvPicPr>
        <p:blipFill>
          <a:blip r:embed="rId2"/>
          <a:stretch>
            <a:fillRect/>
          </a:stretch>
        </p:blipFill>
        <p:spPr>
          <a:xfrm>
            <a:off x="838200" y="2483155"/>
            <a:ext cx="7772400" cy="2958489"/>
          </a:xfrm>
          <a:prstGeom prst="rect">
            <a:avLst/>
          </a:prstGeom>
        </p:spPr>
      </p:pic>
    </p:spTree>
    <p:extLst>
      <p:ext uri="{BB962C8B-B14F-4D97-AF65-F5344CB8AC3E}">
        <p14:creationId xmlns:p14="http://schemas.microsoft.com/office/powerpoint/2010/main" val="339254054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X</a:t>
            </a:r>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smtClean="0"/>
              <a:t>相关资源</a:t>
            </a:r>
            <a:endParaRPr lang="en-US" altLang="zh-CN" dirty="0"/>
          </a:p>
        </p:txBody>
      </p:sp>
    </p:spTree>
    <p:extLst>
      <p:ext uri="{BB962C8B-B14F-4D97-AF65-F5344CB8AC3E}">
        <p14:creationId xmlns:p14="http://schemas.microsoft.com/office/powerpoint/2010/main" val="172078424"/>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网上资源</a:t>
            </a:r>
          </a:p>
        </p:txBody>
      </p:sp>
      <p:sp>
        <p:nvSpPr>
          <p:cNvPr id="3" name="内容占位符 2"/>
          <p:cNvSpPr>
            <a:spLocks noGrp="1"/>
          </p:cNvSpPr>
          <p:nvPr>
            <p:ph idx="1"/>
          </p:nvPr>
        </p:nvSpPr>
        <p:spPr/>
        <p:txBody>
          <a:bodyPr/>
          <a:lstStyle/>
          <a:p>
            <a:r>
              <a:rPr lang="en-US" altLang="zh-CN" dirty="0" smtClean="0"/>
              <a:t>PHP</a:t>
            </a:r>
            <a:r>
              <a:rPr lang="zh-CN" altLang="en-US" dirty="0" smtClean="0"/>
              <a:t>：</a:t>
            </a:r>
            <a:r>
              <a:rPr lang="en-US" altLang="zh-CN" dirty="0"/>
              <a:t> </a:t>
            </a:r>
            <a:r>
              <a:rPr lang="en-US" altLang="zh-CN" dirty="0">
                <a:hlinkClick r:id="rId2"/>
              </a:rPr>
              <a:t>http://php.net</a:t>
            </a:r>
            <a:r>
              <a:rPr lang="en-US" altLang="zh-CN" dirty="0" smtClean="0">
                <a:hlinkClick r:id="rId2"/>
              </a:rPr>
              <a:t>/</a:t>
            </a:r>
            <a:r>
              <a:rPr lang="en-US" altLang="zh-CN" dirty="0" smtClean="0"/>
              <a:t> </a:t>
            </a:r>
            <a:r>
              <a:rPr lang="zh-CN" altLang="en-US" dirty="0" smtClean="0"/>
              <a:t>，</a:t>
            </a:r>
            <a:r>
              <a:rPr lang="en-US" altLang="zh-CN" dirty="0" smtClean="0">
                <a:hlinkClick r:id="rId3"/>
              </a:rPr>
              <a:t>http</a:t>
            </a:r>
            <a:r>
              <a:rPr lang="en-US" altLang="zh-CN" dirty="0">
                <a:hlinkClick r:id="rId3"/>
              </a:rPr>
              <a:t>://windows.php.net/</a:t>
            </a:r>
            <a:endParaRPr lang="en-US" altLang="zh-CN" dirty="0" smtClean="0"/>
          </a:p>
          <a:p>
            <a:r>
              <a:rPr lang="en-US" altLang="zh-CN" dirty="0" smtClean="0"/>
              <a:t>MySQL</a:t>
            </a:r>
            <a:r>
              <a:rPr lang="zh-CN" altLang="en-US" dirty="0" smtClean="0"/>
              <a:t>：</a:t>
            </a:r>
            <a:r>
              <a:rPr lang="en-US" altLang="zh-CN" dirty="0" smtClean="0">
                <a:hlinkClick r:id="rId4"/>
              </a:rPr>
              <a:t>http</a:t>
            </a:r>
            <a:r>
              <a:rPr lang="en-US" altLang="zh-CN" dirty="0">
                <a:hlinkClick r:id="rId4"/>
              </a:rPr>
              <a:t>://www.oracle.com/us/products/mysql/overview/index.html</a:t>
            </a:r>
            <a:r>
              <a:rPr lang="en-US" altLang="zh-CN" dirty="0"/>
              <a:t> </a:t>
            </a:r>
            <a:endParaRPr lang="en-US" altLang="zh-CN" dirty="0" smtClean="0"/>
          </a:p>
          <a:p>
            <a:r>
              <a:rPr lang="en-US" altLang="zh-CN" dirty="0"/>
              <a:t>Web Storage (Second Edition</a:t>
            </a:r>
            <a:r>
              <a:rPr lang="en-US" altLang="zh-CN" dirty="0" smtClean="0"/>
              <a:t>)</a:t>
            </a:r>
            <a:r>
              <a:rPr lang="zh-CN" altLang="en-US" dirty="0" smtClean="0"/>
              <a:t>：</a:t>
            </a:r>
            <a:r>
              <a:rPr lang="en-US" altLang="zh-CN" dirty="0">
                <a:hlinkClick r:id="rId5"/>
              </a:rPr>
              <a:t>http://www.w3.org/TR/2016/REC-webstorage-20160419</a:t>
            </a:r>
            <a:r>
              <a:rPr lang="en-US" altLang="zh-CN" dirty="0" smtClean="0">
                <a:hlinkClick r:id="rId5"/>
              </a:rPr>
              <a:t>/</a:t>
            </a:r>
            <a:r>
              <a:rPr lang="en-US" altLang="zh-CN" dirty="0" smtClean="0"/>
              <a:t> </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173914256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参考书籍</a:t>
            </a:r>
            <a:endParaRPr lang="zh-CN" altLang="en-US" dirty="0"/>
          </a:p>
        </p:txBody>
      </p:sp>
      <p:sp>
        <p:nvSpPr>
          <p:cNvPr id="5" name="内容占位符 4"/>
          <p:cNvSpPr>
            <a:spLocks noGrp="1"/>
          </p:cNvSpPr>
          <p:nvPr>
            <p:ph sz="half" idx="1"/>
          </p:nvPr>
        </p:nvSpPr>
        <p:spPr/>
        <p:txBody>
          <a:bodyPr/>
          <a:lstStyle/>
          <a:p>
            <a:endParaRPr lang="zh-CN" altLang="en-US"/>
          </a:p>
        </p:txBody>
      </p:sp>
      <p:pic>
        <p:nvPicPr>
          <p:cNvPr id="3" name="图片 2"/>
          <p:cNvPicPr>
            <a:picLocks noChangeAspect="1"/>
          </p:cNvPicPr>
          <p:nvPr/>
        </p:nvPicPr>
        <p:blipFill>
          <a:blip r:embed="rId2"/>
          <a:stretch>
            <a:fillRect/>
          </a:stretch>
        </p:blipFill>
        <p:spPr>
          <a:xfrm>
            <a:off x="827584" y="1700808"/>
            <a:ext cx="3952875" cy="4762500"/>
          </a:xfrm>
          <a:prstGeom prst="rect">
            <a:avLst/>
          </a:prstGeom>
        </p:spPr>
      </p:pic>
      <p:pic>
        <p:nvPicPr>
          <p:cNvPr id="6" name="内容占位符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800600" y="2057400"/>
            <a:ext cx="4035896" cy="4035896"/>
          </a:xfrm>
        </p:spPr>
      </p:pic>
    </p:spTree>
    <p:extLst>
      <p:ext uri="{BB962C8B-B14F-4D97-AF65-F5344CB8AC3E}">
        <p14:creationId xmlns:p14="http://schemas.microsoft.com/office/powerpoint/2010/main" val="1211528820"/>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参考书籍</a:t>
            </a:r>
            <a:endParaRPr lang="zh-CN" altLang="en-US" dirty="0"/>
          </a:p>
        </p:txBody>
      </p:sp>
      <p:pic>
        <p:nvPicPr>
          <p:cNvPr id="3" name="图片 2"/>
          <p:cNvPicPr>
            <a:picLocks noChangeAspect="1"/>
          </p:cNvPicPr>
          <p:nvPr/>
        </p:nvPicPr>
        <p:blipFill>
          <a:blip r:embed="rId2"/>
          <a:stretch>
            <a:fillRect/>
          </a:stretch>
        </p:blipFill>
        <p:spPr>
          <a:xfrm>
            <a:off x="971600" y="1844824"/>
            <a:ext cx="3390640" cy="4248472"/>
          </a:xfrm>
          <a:prstGeom prst="rect">
            <a:avLst/>
          </a:prstGeom>
        </p:spPr>
      </p:pic>
      <p:pic>
        <p:nvPicPr>
          <p:cNvPr id="4" name="图片 3"/>
          <p:cNvPicPr>
            <a:picLocks noChangeAspect="1"/>
          </p:cNvPicPr>
          <p:nvPr/>
        </p:nvPicPr>
        <p:blipFill>
          <a:blip r:embed="rId3"/>
          <a:stretch>
            <a:fillRect/>
          </a:stretch>
        </p:blipFill>
        <p:spPr>
          <a:xfrm>
            <a:off x="4716016" y="1587810"/>
            <a:ext cx="3943350" cy="4762500"/>
          </a:xfrm>
          <a:prstGeom prst="rect">
            <a:avLst/>
          </a:prstGeom>
        </p:spPr>
      </p:pic>
    </p:spTree>
    <p:extLst>
      <p:ext uri="{BB962C8B-B14F-4D97-AF65-F5344CB8AC3E}">
        <p14:creationId xmlns:p14="http://schemas.microsoft.com/office/powerpoint/2010/main" val="4187432393"/>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参考书籍</a:t>
            </a:r>
          </a:p>
        </p:txBody>
      </p:sp>
      <p:pic>
        <p:nvPicPr>
          <p:cNvPr id="6" name="内容占位符 5"/>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136563" y="1905000"/>
            <a:ext cx="3138074" cy="4114800"/>
          </a:xfrm>
        </p:spPr>
      </p:pic>
      <p:pic>
        <p:nvPicPr>
          <p:cNvPr id="4" name="内容占位符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43608" y="1905000"/>
            <a:ext cx="3142658" cy="4114800"/>
          </a:xfrm>
        </p:spPr>
      </p:pic>
    </p:spTree>
    <p:extLst>
      <p:ext uri="{BB962C8B-B14F-4D97-AF65-F5344CB8AC3E}">
        <p14:creationId xmlns:p14="http://schemas.microsoft.com/office/powerpoint/2010/main" val="336777215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dirty="0" smtClean="0"/>
              <a:t>Q &amp; A</a:t>
            </a:r>
            <a:endParaRPr lang="zh-CN" altLang="en-US" dirty="0"/>
          </a:p>
        </p:txBody>
      </p:sp>
    </p:spTree>
    <p:extLst>
      <p:ext uri="{BB962C8B-B14F-4D97-AF65-F5344CB8AC3E}">
        <p14:creationId xmlns:p14="http://schemas.microsoft.com/office/powerpoint/2010/main" val="2350130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典型的</a:t>
            </a:r>
            <a:r>
              <a:rPr lang="en-US" altLang="zh-CN" dirty="0"/>
              <a:t>Web</a:t>
            </a:r>
            <a:r>
              <a:rPr lang="zh-CN" altLang="en-US" dirty="0"/>
              <a:t>服务器</a:t>
            </a:r>
            <a:r>
              <a:rPr lang="en-US" altLang="zh-CN" dirty="0"/>
              <a:t>—Apache</a:t>
            </a:r>
            <a:endParaRPr lang="zh-CN" altLang="en-US" dirty="0"/>
          </a:p>
        </p:txBody>
      </p:sp>
      <p:sp>
        <p:nvSpPr>
          <p:cNvPr id="3" name="内容占位符 2"/>
          <p:cNvSpPr>
            <a:spLocks noGrp="1"/>
          </p:cNvSpPr>
          <p:nvPr>
            <p:ph idx="1"/>
          </p:nvPr>
        </p:nvSpPr>
        <p:spPr>
          <a:xfrm>
            <a:off x="838200" y="1905000"/>
            <a:ext cx="3589784" cy="4114800"/>
          </a:xfrm>
        </p:spPr>
        <p:txBody>
          <a:bodyPr/>
          <a:lstStyle/>
          <a:p>
            <a:r>
              <a:rPr lang="en-US" altLang="zh-CN" dirty="0"/>
              <a:t>Apache</a:t>
            </a:r>
            <a:r>
              <a:rPr lang="zh-CN" altLang="en-US" dirty="0"/>
              <a:t>可以以多</a:t>
            </a:r>
            <a:r>
              <a:rPr lang="zh-CN" altLang="en-US" dirty="0" smtClean="0"/>
              <a:t>进程（</a:t>
            </a:r>
            <a:r>
              <a:rPr lang="en-US" altLang="zh-CN" dirty="0"/>
              <a:t>multi-process or </a:t>
            </a:r>
            <a:r>
              <a:rPr lang="en-US" altLang="zh-CN" dirty="0" err="1"/>
              <a:t>preforked</a:t>
            </a:r>
            <a:r>
              <a:rPr lang="en-US" altLang="zh-CN" dirty="0"/>
              <a:t>)</a:t>
            </a:r>
            <a:r>
              <a:rPr lang="zh-CN" altLang="en-US" dirty="0" smtClean="0"/>
              <a:t>）或</a:t>
            </a:r>
            <a:r>
              <a:rPr lang="zh-CN" altLang="en-US" dirty="0"/>
              <a:t>多</a:t>
            </a:r>
            <a:r>
              <a:rPr lang="zh-CN" altLang="en-US" dirty="0" smtClean="0"/>
              <a:t>线程（</a:t>
            </a:r>
            <a:r>
              <a:rPr lang="en-US" altLang="zh-CN" dirty="0"/>
              <a:t>multi-threaded or worker</a:t>
            </a:r>
            <a:r>
              <a:rPr lang="zh-CN" altLang="en-US" dirty="0" smtClean="0"/>
              <a:t>）方式</a:t>
            </a:r>
            <a:r>
              <a:rPr lang="zh-CN" altLang="en-US" dirty="0"/>
              <a:t>运行</a:t>
            </a:r>
          </a:p>
          <a:p>
            <a:endParaRPr lang="zh-CN" altLang="en-US" dirty="0"/>
          </a:p>
        </p:txBody>
      </p:sp>
      <p:pic>
        <p:nvPicPr>
          <p:cNvPr id="4" name="内容占位符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4536070" y="1988840"/>
            <a:ext cx="407453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51289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典型的</a:t>
            </a:r>
            <a:r>
              <a:rPr lang="en-US" altLang="zh-CN" dirty="0"/>
              <a:t>Web</a:t>
            </a:r>
            <a:r>
              <a:rPr lang="zh-CN" altLang="en-US" dirty="0"/>
              <a:t>服务器</a:t>
            </a:r>
            <a:r>
              <a:rPr lang="en-US" altLang="zh-CN" dirty="0"/>
              <a:t>—Apache</a:t>
            </a:r>
            <a:endParaRPr lang="zh-CN" altLang="en-US" dirty="0"/>
          </a:p>
        </p:txBody>
      </p:sp>
      <p:sp>
        <p:nvSpPr>
          <p:cNvPr id="7" name="内容占位符 6"/>
          <p:cNvSpPr>
            <a:spLocks noGrp="1"/>
          </p:cNvSpPr>
          <p:nvPr>
            <p:ph idx="1"/>
          </p:nvPr>
        </p:nvSpPr>
        <p:spPr/>
        <p:txBody>
          <a:bodyPr/>
          <a:lstStyle/>
          <a:p>
            <a:r>
              <a:rPr lang="en-US" altLang="zh-CN" dirty="0" smtClean="0"/>
              <a:t>Apache</a:t>
            </a:r>
            <a:r>
              <a:rPr lang="zh-CN" altLang="en-US" dirty="0" smtClean="0"/>
              <a:t>可以以模块方式或</a:t>
            </a:r>
            <a:r>
              <a:rPr lang="en-US" altLang="zh-CN" dirty="0" smtClean="0"/>
              <a:t>CGI</a:t>
            </a:r>
            <a:r>
              <a:rPr lang="zh-CN" altLang="en-US" dirty="0" smtClean="0"/>
              <a:t>方式实现扩展</a:t>
            </a:r>
            <a:endParaRPr lang="en-US" altLang="zh-CN" dirty="0" smtClean="0"/>
          </a:p>
          <a:p>
            <a:pPr lvl="1"/>
            <a:r>
              <a:rPr lang="zh-CN" altLang="en-US" dirty="0" smtClean="0"/>
              <a:t>模块（</a:t>
            </a:r>
            <a:r>
              <a:rPr lang="en-US" altLang="zh-CN" dirty="0" smtClean="0"/>
              <a:t>module</a:t>
            </a:r>
            <a:r>
              <a:rPr lang="zh-CN" altLang="en-US" dirty="0" smtClean="0"/>
              <a:t>）一般是用</a:t>
            </a:r>
            <a:r>
              <a:rPr lang="en-US" altLang="zh-CN" dirty="0" smtClean="0"/>
              <a:t>C</a:t>
            </a:r>
            <a:r>
              <a:rPr lang="zh-CN" altLang="en-US" dirty="0" smtClean="0"/>
              <a:t>语言写的、已编译扩展</a:t>
            </a:r>
            <a:endParaRPr lang="en-US" altLang="zh-CN" dirty="0" smtClean="0"/>
          </a:p>
          <a:p>
            <a:pPr lvl="1"/>
            <a:r>
              <a:rPr lang="zh-CN" altLang="en-US" dirty="0" smtClean="0"/>
              <a:t>一般用于处理请求，往往也被叫做句柄（</a:t>
            </a:r>
            <a:r>
              <a:rPr lang="en-US" altLang="zh-CN" dirty="0" smtClean="0"/>
              <a:t>handler</a:t>
            </a:r>
            <a:r>
              <a:rPr lang="zh-CN" altLang="en-US" dirty="0" smtClean="0"/>
              <a:t>）</a:t>
            </a:r>
            <a:endParaRPr lang="en-US" altLang="zh-CN" dirty="0" smtClean="0"/>
          </a:p>
          <a:p>
            <a:pPr lvl="1"/>
            <a:r>
              <a:rPr lang="en-US" altLang="zh-CN" dirty="0" smtClean="0"/>
              <a:t>PHP</a:t>
            </a:r>
            <a:r>
              <a:rPr lang="zh-CN" altLang="en-US" dirty="0" smtClean="0"/>
              <a:t>模块</a:t>
            </a:r>
            <a:r>
              <a:rPr lang="en-US" altLang="zh-CN" dirty="0" smtClean="0"/>
              <a:t>mod_php5</a:t>
            </a:r>
            <a:r>
              <a:rPr lang="zh-CN" altLang="en-US" dirty="0" smtClean="0"/>
              <a:t>常常被认为是</a:t>
            </a:r>
            <a:r>
              <a:rPr lang="en-US" altLang="zh-CN" dirty="0" smtClean="0"/>
              <a:t>SAPI</a:t>
            </a:r>
            <a:r>
              <a:rPr lang="zh-CN" altLang="en-US" dirty="0" smtClean="0"/>
              <a:t>（</a:t>
            </a:r>
            <a:r>
              <a:rPr lang="en-US" altLang="zh-CN" dirty="0"/>
              <a:t>Server Application Programming Interface</a:t>
            </a:r>
            <a:r>
              <a:rPr lang="zh-CN" altLang="en-US" dirty="0" smtClean="0"/>
              <a:t>）层，用于处理</a:t>
            </a:r>
            <a:r>
              <a:rPr lang="en-US" altLang="zh-CN" dirty="0" smtClean="0"/>
              <a:t>Web</a:t>
            </a:r>
            <a:r>
              <a:rPr lang="zh-CN" altLang="en-US" dirty="0" smtClean="0"/>
              <a:t>服务器环境和</a:t>
            </a:r>
            <a:r>
              <a:rPr lang="en-US" altLang="zh-CN" dirty="0" smtClean="0"/>
              <a:t>PHP</a:t>
            </a:r>
            <a:r>
              <a:rPr lang="zh-CN" altLang="en-US" dirty="0" smtClean="0"/>
              <a:t>环境的交互</a:t>
            </a:r>
            <a:endParaRPr lang="zh-CN" altLang="en-US" dirty="0"/>
          </a:p>
        </p:txBody>
      </p:sp>
    </p:spTree>
    <p:extLst>
      <p:ext uri="{BB962C8B-B14F-4D97-AF65-F5344CB8AC3E}">
        <p14:creationId xmlns:p14="http://schemas.microsoft.com/office/powerpoint/2010/main" val="23606496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典型的</a:t>
            </a:r>
            <a:r>
              <a:rPr lang="en-US" altLang="zh-CN" dirty="0"/>
              <a:t>Web</a:t>
            </a:r>
            <a:r>
              <a:rPr lang="zh-CN" altLang="en-US" dirty="0"/>
              <a:t>服务器</a:t>
            </a:r>
            <a:r>
              <a:rPr lang="en-US" altLang="zh-CN" dirty="0"/>
              <a:t>—Apache</a:t>
            </a:r>
            <a:endParaRPr lang="zh-CN" altLang="en-US" dirty="0"/>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26150" y="1700808"/>
            <a:ext cx="4339299" cy="5040561"/>
          </a:xfrm>
        </p:spPr>
      </p:pic>
    </p:spTree>
    <p:extLst>
      <p:ext uri="{BB962C8B-B14F-4D97-AF65-F5344CB8AC3E}">
        <p14:creationId xmlns:p14="http://schemas.microsoft.com/office/powerpoint/2010/main" val="7716043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020" name="Rectangle 4"/>
          <p:cNvSpPr>
            <a:spLocks noGrp="1" noChangeArrowheads="1"/>
          </p:cNvSpPr>
          <p:nvPr>
            <p:ph type="ctrTitle"/>
          </p:nvPr>
        </p:nvSpPr>
        <p:spPr/>
        <p:txBody>
          <a:bodyPr/>
          <a:lstStyle/>
          <a:p>
            <a:r>
              <a:rPr lang="en-US" altLang="zh-CN" dirty="0"/>
              <a:t>Part </a:t>
            </a:r>
            <a:r>
              <a:rPr lang="en-US" altLang="zh-CN" dirty="0" smtClean="0"/>
              <a:t>II</a:t>
            </a:r>
            <a:endParaRPr lang="en-US" altLang="zh-CN" dirty="0"/>
          </a:p>
        </p:txBody>
      </p:sp>
      <p:sp>
        <p:nvSpPr>
          <p:cNvPr id="136602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a:t>服务器端编程模型</a:t>
            </a:r>
          </a:p>
        </p:txBody>
      </p:sp>
    </p:spTree>
    <p:extLst>
      <p:ext uri="{BB962C8B-B14F-4D97-AF65-F5344CB8AC3E}">
        <p14:creationId xmlns:p14="http://schemas.microsoft.com/office/powerpoint/2010/main" val="6538849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0898" name="Rectangle 2"/>
          <p:cNvSpPr>
            <a:spLocks noGrp="1" noChangeArrowheads="1"/>
          </p:cNvSpPr>
          <p:nvPr>
            <p:ph type="title"/>
          </p:nvPr>
        </p:nvSpPr>
        <p:spPr/>
        <p:txBody>
          <a:bodyPr/>
          <a:lstStyle/>
          <a:p>
            <a:r>
              <a:rPr lang="zh-CN" altLang="en-US" dirty="0"/>
              <a:t>服务器端编程模型</a:t>
            </a:r>
          </a:p>
        </p:txBody>
      </p:sp>
      <p:pic>
        <p:nvPicPr>
          <p:cNvPr id="1360911" name="Picture 15" descr="模型1"/>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971550" y="1844675"/>
            <a:ext cx="7488238"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3840076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1138" name="Rectangle 2"/>
          <p:cNvSpPr>
            <a:spLocks noGrp="1" noChangeArrowheads="1"/>
          </p:cNvSpPr>
          <p:nvPr>
            <p:ph type="title"/>
          </p:nvPr>
        </p:nvSpPr>
        <p:spPr/>
        <p:txBody>
          <a:bodyPr/>
          <a:lstStyle/>
          <a:p>
            <a:r>
              <a:rPr lang="zh-CN" altLang="en-US"/>
              <a:t>输入信息</a:t>
            </a:r>
          </a:p>
        </p:txBody>
      </p:sp>
      <p:sp>
        <p:nvSpPr>
          <p:cNvPr id="1371139"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输入信息传入</a:t>
            </a:r>
            <a:r>
              <a:rPr lang="zh-CN" altLang="en-US" dirty="0" smtClean="0"/>
              <a:t>规范</a:t>
            </a:r>
            <a:r>
              <a:rPr lang="en-US" altLang="zh-CN" dirty="0" smtClean="0"/>
              <a:t> </a:t>
            </a:r>
            <a:endParaRPr lang="en-US" altLang="zh-CN" dirty="0"/>
          </a:p>
          <a:p>
            <a:pPr lvl="1"/>
            <a:r>
              <a:rPr lang="zh-CN" altLang="en-US" dirty="0"/>
              <a:t>输入信息包括用户输入</a:t>
            </a:r>
            <a:r>
              <a:rPr lang="zh-CN" altLang="en-US" dirty="0" smtClean="0"/>
              <a:t>信息，客户</a:t>
            </a:r>
            <a:r>
              <a:rPr lang="zh-CN" altLang="en-US" dirty="0"/>
              <a:t>机</a:t>
            </a:r>
            <a:r>
              <a:rPr lang="zh-CN" altLang="en-US" dirty="0" smtClean="0"/>
              <a:t>信息，服务器信息，环境</a:t>
            </a:r>
            <a:r>
              <a:rPr lang="zh-CN" altLang="en-US" dirty="0"/>
              <a:t>信息等</a:t>
            </a:r>
          </a:p>
          <a:p>
            <a:pPr lvl="1"/>
            <a:r>
              <a:rPr lang="zh-CN" altLang="en-US" dirty="0"/>
              <a:t>规范确定了输入信息以何种方式传递给应用程序</a:t>
            </a:r>
          </a:p>
          <a:p>
            <a:pPr lvl="1"/>
            <a:r>
              <a:rPr lang="zh-CN" altLang="en-US" dirty="0"/>
              <a:t>传入方式一般</a:t>
            </a:r>
            <a:r>
              <a:rPr lang="zh-CN" altLang="en-US" dirty="0" smtClean="0"/>
              <a:t>包括</a:t>
            </a:r>
            <a:r>
              <a:rPr lang="en-US" altLang="zh-CN" dirty="0" smtClean="0"/>
              <a:t> </a:t>
            </a:r>
            <a:endParaRPr lang="en-US" altLang="zh-CN" dirty="0"/>
          </a:p>
          <a:p>
            <a:pPr lvl="2"/>
            <a:r>
              <a:rPr lang="zh-CN" altLang="en-US" dirty="0"/>
              <a:t>环境变量</a:t>
            </a:r>
          </a:p>
          <a:p>
            <a:pPr lvl="2"/>
            <a:r>
              <a:rPr lang="zh-CN" altLang="en-US" dirty="0"/>
              <a:t>标准输入</a:t>
            </a:r>
          </a:p>
          <a:p>
            <a:pPr lvl="2"/>
            <a:r>
              <a:rPr lang="zh-CN" altLang="en-US" dirty="0"/>
              <a:t>文件</a:t>
            </a:r>
          </a:p>
        </p:txBody>
      </p:sp>
    </p:spTree>
    <p:extLst>
      <p:ext uri="{BB962C8B-B14F-4D97-AF65-F5344CB8AC3E}">
        <p14:creationId xmlns:p14="http://schemas.microsoft.com/office/powerpoint/2010/main" val="23409825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62" name="Rectangle 2"/>
          <p:cNvSpPr>
            <a:spLocks noGrp="1" noChangeArrowheads="1"/>
          </p:cNvSpPr>
          <p:nvPr>
            <p:ph type="title"/>
          </p:nvPr>
        </p:nvSpPr>
        <p:spPr/>
        <p:txBody>
          <a:bodyPr/>
          <a:lstStyle/>
          <a:p>
            <a:r>
              <a:rPr lang="zh-CN" altLang="en-US"/>
              <a:t>输出信息</a:t>
            </a:r>
          </a:p>
        </p:txBody>
      </p:sp>
      <p:sp>
        <p:nvSpPr>
          <p:cNvPr id="1372163"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输出信息传出</a:t>
            </a:r>
            <a:r>
              <a:rPr lang="zh-CN" altLang="en-US" dirty="0" smtClean="0"/>
              <a:t>规范</a:t>
            </a:r>
            <a:r>
              <a:rPr lang="en-US" altLang="zh-CN" dirty="0" smtClean="0"/>
              <a:t> </a:t>
            </a:r>
            <a:endParaRPr lang="en-US" altLang="zh-CN" dirty="0"/>
          </a:p>
          <a:p>
            <a:pPr lvl="1"/>
            <a:r>
              <a:rPr lang="zh-CN" altLang="en-US" dirty="0"/>
              <a:t>输出信息可以是已经封装好的</a:t>
            </a:r>
            <a:r>
              <a:rPr lang="en-US" altLang="zh-CN" dirty="0"/>
              <a:t>HTTP</a:t>
            </a:r>
            <a:r>
              <a:rPr lang="zh-CN" altLang="en-US" dirty="0"/>
              <a:t>响应</a:t>
            </a:r>
            <a:r>
              <a:rPr lang="zh-CN" altLang="en-US" dirty="0" smtClean="0"/>
              <a:t>包，也</a:t>
            </a:r>
            <a:r>
              <a:rPr lang="zh-CN" altLang="en-US" dirty="0"/>
              <a:t>可以是尚未封装好的</a:t>
            </a:r>
            <a:r>
              <a:rPr lang="en-US" altLang="zh-CN" dirty="0"/>
              <a:t>HTML</a:t>
            </a:r>
            <a:r>
              <a:rPr lang="zh-CN" altLang="en-US" dirty="0"/>
              <a:t>文件</a:t>
            </a:r>
          </a:p>
          <a:p>
            <a:pPr lvl="1"/>
            <a:r>
              <a:rPr lang="zh-CN" altLang="en-US" dirty="0"/>
              <a:t>规范确定了输出信息以何种方式传递回</a:t>
            </a:r>
            <a:r>
              <a:rPr lang="en-US" altLang="zh-CN" dirty="0"/>
              <a:t>Web</a:t>
            </a:r>
            <a:r>
              <a:rPr lang="zh-CN" altLang="en-US" dirty="0"/>
              <a:t>服务器</a:t>
            </a:r>
          </a:p>
          <a:p>
            <a:pPr lvl="1"/>
            <a:r>
              <a:rPr lang="zh-CN" altLang="en-US" dirty="0"/>
              <a:t>传入方式一般</a:t>
            </a:r>
            <a:r>
              <a:rPr lang="zh-CN" altLang="en-US" dirty="0" smtClean="0"/>
              <a:t>包括</a:t>
            </a:r>
            <a:r>
              <a:rPr lang="en-US" altLang="zh-CN" dirty="0" smtClean="0"/>
              <a:t> </a:t>
            </a:r>
            <a:endParaRPr lang="en-US" altLang="zh-CN" dirty="0"/>
          </a:p>
          <a:p>
            <a:pPr lvl="2"/>
            <a:r>
              <a:rPr lang="zh-CN" altLang="en-US" dirty="0"/>
              <a:t>标准输出</a:t>
            </a:r>
          </a:p>
          <a:p>
            <a:pPr lvl="2"/>
            <a:r>
              <a:rPr lang="zh-CN" altLang="en-US" dirty="0"/>
              <a:t>文件</a:t>
            </a:r>
          </a:p>
        </p:txBody>
      </p:sp>
    </p:spTree>
    <p:extLst>
      <p:ext uri="{BB962C8B-B14F-4D97-AF65-F5344CB8AC3E}">
        <p14:creationId xmlns:p14="http://schemas.microsoft.com/office/powerpoint/2010/main" val="15102756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3186" name="Rectangle 2"/>
          <p:cNvSpPr>
            <a:spLocks noGrp="1" noChangeArrowheads="1"/>
          </p:cNvSpPr>
          <p:nvPr>
            <p:ph type="title"/>
          </p:nvPr>
        </p:nvSpPr>
        <p:spPr/>
        <p:txBody>
          <a:bodyPr/>
          <a:lstStyle/>
          <a:p>
            <a:r>
              <a:rPr lang="zh-CN" altLang="en-US"/>
              <a:t>应用程序或脚本环境</a:t>
            </a:r>
          </a:p>
        </p:txBody>
      </p:sp>
      <p:sp>
        <p:nvSpPr>
          <p:cNvPr id="1373187"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应用程序或脚本</a:t>
            </a:r>
            <a:r>
              <a:rPr lang="zh-CN" altLang="en-US" dirty="0" smtClean="0"/>
              <a:t>环境</a:t>
            </a:r>
            <a:r>
              <a:rPr lang="en-US" altLang="zh-CN" dirty="0" smtClean="0"/>
              <a:t> </a:t>
            </a:r>
            <a:endParaRPr lang="en-US" altLang="zh-CN" dirty="0"/>
          </a:p>
          <a:p>
            <a:pPr lvl="1"/>
            <a:r>
              <a:rPr lang="zh-CN" altLang="en-US" dirty="0"/>
              <a:t>应用程序指已经编译好的可执行</a:t>
            </a:r>
            <a:r>
              <a:rPr lang="zh-CN" altLang="en-US" dirty="0" smtClean="0"/>
              <a:t>程序，脚本</a:t>
            </a:r>
            <a:r>
              <a:rPr lang="zh-CN" altLang="en-US" dirty="0"/>
              <a:t>环境指服务器端的脚本宿主</a:t>
            </a:r>
          </a:p>
          <a:p>
            <a:pPr lvl="1"/>
            <a:r>
              <a:rPr lang="zh-CN" altLang="en-US" dirty="0"/>
              <a:t>以上两者从程序角度看都可以分为以下四个主要</a:t>
            </a:r>
            <a:r>
              <a:rPr lang="zh-CN" altLang="en-US" dirty="0" smtClean="0"/>
              <a:t>部分</a:t>
            </a:r>
            <a:r>
              <a:rPr lang="en-US" altLang="zh-CN" dirty="0" smtClean="0"/>
              <a:t> </a:t>
            </a:r>
            <a:endParaRPr lang="en-US" altLang="zh-CN" dirty="0"/>
          </a:p>
          <a:p>
            <a:pPr lvl="2"/>
            <a:r>
              <a:rPr lang="zh-CN" altLang="en-US" dirty="0"/>
              <a:t>输入解析处理模块</a:t>
            </a:r>
          </a:p>
          <a:p>
            <a:pPr lvl="2"/>
            <a:r>
              <a:rPr lang="zh-CN" altLang="en-US" dirty="0"/>
              <a:t>输出信息生成模块</a:t>
            </a:r>
          </a:p>
          <a:p>
            <a:pPr lvl="2"/>
            <a:r>
              <a:rPr lang="zh-CN" altLang="en-US" dirty="0"/>
              <a:t>事务处理模块</a:t>
            </a:r>
          </a:p>
          <a:p>
            <a:pPr lvl="2"/>
            <a:r>
              <a:rPr lang="zh-CN" altLang="en-US" dirty="0"/>
              <a:t>辅助功能模块</a:t>
            </a:r>
          </a:p>
        </p:txBody>
      </p:sp>
    </p:spTree>
    <p:extLst>
      <p:ext uri="{BB962C8B-B14F-4D97-AF65-F5344CB8AC3E}">
        <p14:creationId xmlns:p14="http://schemas.microsoft.com/office/powerpoint/2010/main" val="12986600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知识脉络</a:t>
            </a:r>
            <a:endParaRPr lang="zh-CN" altLang="en-US" dirty="0"/>
          </a:p>
        </p:txBody>
      </p:sp>
      <p:sp>
        <p:nvSpPr>
          <p:cNvPr id="5" name="文本框 4"/>
          <p:cNvSpPr txBox="1"/>
          <p:nvPr/>
        </p:nvSpPr>
        <p:spPr>
          <a:xfrm>
            <a:off x="1523636" y="2868303"/>
            <a:ext cx="3115614"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3</a:t>
            </a:r>
            <a:r>
              <a:rPr lang="en-US" altLang="zh-CN" sz="2800" dirty="0" smtClean="0"/>
              <a:t> PHP</a:t>
            </a:r>
            <a:r>
              <a:rPr lang="zh-CN" altLang="en-US" sz="2800" dirty="0" smtClean="0"/>
              <a:t>概述</a:t>
            </a:r>
            <a:endParaRPr lang="zh-CN" altLang="en-US" sz="2800" dirty="0"/>
          </a:p>
        </p:txBody>
      </p:sp>
      <p:sp>
        <p:nvSpPr>
          <p:cNvPr id="6" name="文本框 5"/>
          <p:cNvSpPr txBox="1"/>
          <p:nvPr/>
        </p:nvSpPr>
        <p:spPr>
          <a:xfrm>
            <a:off x="320513" y="3978370"/>
            <a:ext cx="276093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4</a:t>
            </a:r>
            <a:r>
              <a:rPr lang="en-US" altLang="zh-CN" sz="2800" dirty="0" smtClean="0"/>
              <a:t> PHP</a:t>
            </a:r>
            <a:r>
              <a:rPr lang="zh-CN" altLang="en-US" sz="2800" dirty="0" smtClean="0"/>
              <a:t>基本要素</a:t>
            </a:r>
            <a:endParaRPr lang="zh-CN" altLang="en-US" sz="2800" dirty="0"/>
          </a:p>
        </p:txBody>
      </p:sp>
      <p:sp>
        <p:nvSpPr>
          <p:cNvPr id="7" name="文本框 6"/>
          <p:cNvSpPr txBox="1"/>
          <p:nvPr/>
        </p:nvSpPr>
        <p:spPr>
          <a:xfrm>
            <a:off x="3272370" y="1609542"/>
            <a:ext cx="3475654"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2</a:t>
            </a:r>
            <a:r>
              <a:rPr lang="en-US" altLang="zh-CN" sz="2800" dirty="0" smtClean="0"/>
              <a:t> </a:t>
            </a:r>
            <a:r>
              <a:rPr lang="zh-CN" altLang="en-US" sz="2800" dirty="0" smtClean="0"/>
              <a:t>服务器端编程模型</a:t>
            </a:r>
            <a:endParaRPr lang="zh-CN" altLang="en-US" sz="2800" dirty="0"/>
          </a:p>
        </p:txBody>
      </p:sp>
      <p:sp>
        <p:nvSpPr>
          <p:cNvPr id="8" name="文本框 7"/>
          <p:cNvSpPr txBox="1"/>
          <p:nvPr/>
        </p:nvSpPr>
        <p:spPr>
          <a:xfrm>
            <a:off x="320513" y="5009651"/>
            <a:ext cx="2760930" cy="95410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5</a:t>
            </a:r>
            <a:r>
              <a:rPr lang="en-US" altLang="zh-CN" sz="2800" dirty="0" smtClean="0"/>
              <a:t> </a:t>
            </a:r>
            <a:r>
              <a:rPr lang="zh-CN" altLang="en-US" sz="2800" dirty="0" smtClean="0"/>
              <a:t>面向对象的</a:t>
            </a:r>
            <a:r>
              <a:rPr lang="en-US" altLang="zh-CN" sz="2800" dirty="0" smtClean="0"/>
              <a:t>PHP</a:t>
            </a:r>
            <a:endParaRPr lang="zh-CN" altLang="en-US" sz="2800" dirty="0"/>
          </a:p>
        </p:txBody>
      </p:sp>
      <p:cxnSp>
        <p:nvCxnSpPr>
          <p:cNvPr id="11" name="直接箭头连接符 10"/>
          <p:cNvCxnSpPr>
            <a:stCxn id="7" idx="2"/>
            <a:endCxn id="5" idx="0"/>
          </p:cNvCxnSpPr>
          <p:nvPr/>
        </p:nvCxnSpPr>
        <p:spPr bwMode="auto">
          <a:xfrm flipH="1">
            <a:off x="3081443" y="2132762"/>
            <a:ext cx="1928754" cy="735541"/>
          </a:xfrm>
          <a:prstGeom prst="straightConnector1">
            <a:avLst/>
          </a:prstGeom>
          <a:solidFill>
            <a:schemeClr val="accent1"/>
          </a:solidFill>
          <a:ln w="25400" cap="flat" cmpd="sng" algn="ctr">
            <a:solidFill>
              <a:schemeClr val="tx1"/>
            </a:solidFill>
            <a:prstDash val="solid"/>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箭头连接符 11"/>
          <p:cNvCxnSpPr>
            <a:stCxn id="5" idx="2"/>
            <a:endCxn id="6" idx="0"/>
          </p:cNvCxnSpPr>
          <p:nvPr/>
        </p:nvCxnSpPr>
        <p:spPr bwMode="auto">
          <a:xfrm flipH="1">
            <a:off x="1700978" y="3391523"/>
            <a:ext cx="1380465" cy="586847"/>
          </a:xfrm>
          <a:prstGeom prst="straightConnector1">
            <a:avLst/>
          </a:prstGeom>
          <a:solidFill>
            <a:schemeClr val="accent1"/>
          </a:solidFill>
          <a:ln w="25400" cap="flat" cmpd="sng" algn="ctr">
            <a:solidFill>
              <a:schemeClr val="tx1"/>
            </a:solidFill>
            <a:prstDash val="solid"/>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箭头连接符 16"/>
          <p:cNvCxnSpPr>
            <a:stCxn id="6" idx="2"/>
            <a:endCxn id="8" idx="0"/>
          </p:cNvCxnSpPr>
          <p:nvPr/>
        </p:nvCxnSpPr>
        <p:spPr bwMode="auto">
          <a:xfrm>
            <a:off x="1700978" y="4501590"/>
            <a:ext cx="0" cy="508061"/>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箭头连接符 19"/>
          <p:cNvCxnSpPr>
            <a:stCxn id="5" idx="2"/>
            <a:endCxn id="23" idx="0"/>
          </p:cNvCxnSpPr>
          <p:nvPr/>
        </p:nvCxnSpPr>
        <p:spPr bwMode="auto">
          <a:xfrm>
            <a:off x="3081443" y="3391523"/>
            <a:ext cx="1619477" cy="586847"/>
          </a:xfrm>
          <a:prstGeom prst="straightConnector1">
            <a:avLst/>
          </a:prstGeom>
          <a:solidFill>
            <a:schemeClr val="accent1"/>
          </a:solidFill>
          <a:ln w="25400" cap="flat" cmpd="sng" algn="ctr">
            <a:solidFill>
              <a:schemeClr val="tx1"/>
            </a:solidFill>
            <a:prstDash val="solid"/>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文本框 22"/>
          <p:cNvSpPr txBox="1"/>
          <p:nvPr/>
        </p:nvSpPr>
        <p:spPr>
          <a:xfrm>
            <a:off x="3461688" y="3978370"/>
            <a:ext cx="2478464" cy="95410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6</a:t>
            </a:r>
            <a:r>
              <a:rPr lang="en-US" altLang="zh-CN" sz="2800" dirty="0" smtClean="0"/>
              <a:t> PHP</a:t>
            </a:r>
            <a:r>
              <a:rPr lang="zh-CN" altLang="en-US" sz="2800" dirty="0" smtClean="0"/>
              <a:t>基本输入输出</a:t>
            </a:r>
            <a:endParaRPr lang="zh-CN" altLang="en-US" sz="2800" dirty="0"/>
          </a:p>
        </p:txBody>
      </p:sp>
      <p:cxnSp>
        <p:nvCxnSpPr>
          <p:cNvPr id="29" name="直接箭头连接符 28"/>
          <p:cNvCxnSpPr>
            <a:stCxn id="23" idx="2"/>
            <a:endCxn id="32" idx="0"/>
          </p:cNvCxnSpPr>
          <p:nvPr/>
        </p:nvCxnSpPr>
        <p:spPr bwMode="auto">
          <a:xfrm>
            <a:off x="4700920" y="4932477"/>
            <a:ext cx="0" cy="368731"/>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文本框 31"/>
          <p:cNvSpPr txBox="1"/>
          <p:nvPr/>
        </p:nvSpPr>
        <p:spPr>
          <a:xfrm>
            <a:off x="3461688" y="5301208"/>
            <a:ext cx="2478464" cy="95410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7</a:t>
            </a:r>
            <a:r>
              <a:rPr lang="en-US" altLang="zh-CN" sz="2800" dirty="0" smtClean="0"/>
              <a:t> PHP</a:t>
            </a:r>
            <a:r>
              <a:rPr lang="zh-CN" altLang="en-US" sz="2800" dirty="0" smtClean="0"/>
              <a:t>状态维护</a:t>
            </a:r>
            <a:endParaRPr lang="zh-CN" altLang="en-US" sz="2800" dirty="0"/>
          </a:p>
        </p:txBody>
      </p:sp>
      <p:sp>
        <p:nvSpPr>
          <p:cNvPr id="35" name="文本框 34"/>
          <p:cNvSpPr txBox="1"/>
          <p:nvPr/>
        </p:nvSpPr>
        <p:spPr>
          <a:xfrm>
            <a:off x="6195330" y="2867540"/>
            <a:ext cx="2625142"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8</a:t>
            </a:r>
            <a:r>
              <a:rPr lang="en-US" altLang="zh-CN" sz="2800" dirty="0" smtClean="0"/>
              <a:t> </a:t>
            </a:r>
            <a:r>
              <a:rPr lang="zh-CN" altLang="en-US" sz="2800" dirty="0" smtClean="0"/>
              <a:t>数据存储基础</a:t>
            </a:r>
            <a:endParaRPr lang="zh-CN" altLang="en-US" sz="2800" dirty="0"/>
          </a:p>
        </p:txBody>
      </p:sp>
      <p:cxnSp>
        <p:nvCxnSpPr>
          <p:cNvPr id="47" name="直接箭头连接符 46"/>
          <p:cNvCxnSpPr>
            <a:stCxn id="7" idx="2"/>
            <a:endCxn id="35" idx="0"/>
          </p:cNvCxnSpPr>
          <p:nvPr/>
        </p:nvCxnSpPr>
        <p:spPr bwMode="auto">
          <a:xfrm>
            <a:off x="5010197" y="2132762"/>
            <a:ext cx="2497704" cy="734778"/>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2" name="文本框 51"/>
          <p:cNvSpPr txBox="1"/>
          <p:nvPr/>
        </p:nvSpPr>
        <p:spPr>
          <a:xfrm>
            <a:off x="6195330" y="3978370"/>
            <a:ext cx="2625142" cy="95410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9</a:t>
            </a:r>
            <a:r>
              <a:rPr lang="en-US" altLang="zh-CN" sz="2800" dirty="0" smtClean="0"/>
              <a:t> PHP</a:t>
            </a:r>
            <a:r>
              <a:rPr lang="zh-CN" altLang="en-US" sz="2800" dirty="0" smtClean="0"/>
              <a:t>数据库访问基础</a:t>
            </a:r>
            <a:endParaRPr lang="zh-CN" altLang="en-US" sz="2800" dirty="0"/>
          </a:p>
        </p:txBody>
      </p:sp>
      <p:cxnSp>
        <p:nvCxnSpPr>
          <p:cNvPr id="57" name="直接箭头连接符 56"/>
          <p:cNvCxnSpPr>
            <a:stCxn id="35" idx="2"/>
            <a:endCxn id="52" idx="0"/>
          </p:cNvCxnSpPr>
          <p:nvPr/>
        </p:nvCxnSpPr>
        <p:spPr bwMode="auto">
          <a:xfrm>
            <a:off x="7507901" y="3390760"/>
            <a:ext cx="0" cy="587610"/>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文本框 20"/>
          <p:cNvSpPr txBox="1"/>
          <p:nvPr/>
        </p:nvSpPr>
        <p:spPr>
          <a:xfrm>
            <a:off x="3272370" y="673949"/>
            <a:ext cx="3475654"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1</a:t>
            </a:r>
            <a:r>
              <a:rPr lang="en-US" altLang="zh-CN" sz="2800" dirty="0" smtClean="0"/>
              <a:t> </a:t>
            </a:r>
            <a:r>
              <a:rPr lang="zh-CN" altLang="en-US" sz="2800" dirty="0" smtClean="0"/>
              <a:t>服务器概述</a:t>
            </a:r>
            <a:endParaRPr lang="zh-CN" altLang="en-US" sz="2800" dirty="0"/>
          </a:p>
        </p:txBody>
      </p:sp>
      <p:cxnSp>
        <p:nvCxnSpPr>
          <p:cNvPr id="22" name="直接箭头连接符 21"/>
          <p:cNvCxnSpPr>
            <a:stCxn id="21" idx="2"/>
            <a:endCxn id="7" idx="0"/>
          </p:cNvCxnSpPr>
          <p:nvPr/>
        </p:nvCxnSpPr>
        <p:spPr bwMode="auto">
          <a:xfrm>
            <a:off x="5010197" y="1197169"/>
            <a:ext cx="0" cy="412373"/>
          </a:xfrm>
          <a:prstGeom prst="straightConnector1">
            <a:avLst/>
          </a:prstGeom>
          <a:solidFill>
            <a:schemeClr val="accent1"/>
          </a:solidFill>
          <a:ln w="25400" cap="flat" cmpd="sng" algn="ctr">
            <a:solidFill>
              <a:schemeClr val="tx1"/>
            </a:solidFill>
            <a:prstDash val="solid"/>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2919442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4210" name="Rectangle 2"/>
          <p:cNvSpPr>
            <a:spLocks noGrp="1" noChangeArrowheads="1"/>
          </p:cNvSpPr>
          <p:nvPr>
            <p:ph type="title"/>
          </p:nvPr>
        </p:nvSpPr>
        <p:spPr/>
        <p:txBody>
          <a:bodyPr/>
          <a:lstStyle/>
          <a:p>
            <a:r>
              <a:rPr lang="zh-CN" altLang="en-US"/>
              <a:t>输入解析处理模块</a:t>
            </a:r>
          </a:p>
        </p:txBody>
      </p:sp>
      <p:sp>
        <p:nvSpPr>
          <p:cNvPr id="1374211"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输入解析处理</a:t>
            </a:r>
            <a:r>
              <a:rPr lang="zh-CN" altLang="en-US" dirty="0" smtClean="0"/>
              <a:t>模块</a:t>
            </a:r>
            <a:r>
              <a:rPr lang="en-US" altLang="zh-CN" dirty="0" smtClean="0"/>
              <a:t> </a:t>
            </a:r>
            <a:endParaRPr lang="en-US" altLang="zh-CN" dirty="0"/>
          </a:p>
          <a:p>
            <a:pPr lvl="1"/>
            <a:r>
              <a:rPr lang="zh-CN" altLang="en-US" dirty="0"/>
              <a:t>用于对</a:t>
            </a:r>
            <a:r>
              <a:rPr lang="en-US" altLang="zh-CN" dirty="0" err="1"/>
              <a:t>httpd</a:t>
            </a:r>
            <a:r>
              <a:rPr lang="zh-CN" altLang="en-US" dirty="0"/>
              <a:t>传来的输入信息加以解析</a:t>
            </a:r>
          </a:p>
          <a:p>
            <a:pPr lvl="1"/>
            <a:r>
              <a:rPr lang="zh-CN" altLang="en-US" dirty="0"/>
              <a:t>可以以函数</a:t>
            </a:r>
            <a:r>
              <a:rPr lang="zh-CN" altLang="en-US" dirty="0" smtClean="0"/>
              <a:t>提供（如</a:t>
            </a:r>
            <a:r>
              <a:rPr lang="en-US" altLang="zh-CN" dirty="0"/>
              <a:t>C</a:t>
            </a:r>
            <a:r>
              <a:rPr lang="zh-CN" altLang="en-US" dirty="0"/>
              <a:t>版本</a:t>
            </a:r>
            <a:r>
              <a:rPr lang="en-US" altLang="zh-CN" dirty="0"/>
              <a:t>CGI</a:t>
            </a:r>
            <a:r>
              <a:rPr lang="zh-CN" altLang="en-US" dirty="0"/>
              <a:t>中的</a:t>
            </a:r>
            <a:r>
              <a:rPr lang="en-US" altLang="zh-CN" dirty="0" err="1"/>
              <a:t>getenv</a:t>
            </a:r>
            <a:r>
              <a:rPr lang="zh-CN" altLang="en-US" dirty="0" smtClean="0"/>
              <a:t>函数，或者</a:t>
            </a:r>
            <a:r>
              <a:rPr lang="en-US" altLang="zh-CN" dirty="0"/>
              <a:t>Perl</a:t>
            </a:r>
            <a:r>
              <a:rPr lang="zh-CN" altLang="en-US" dirty="0"/>
              <a:t>版本</a:t>
            </a:r>
            <a:r>
              <a:rPr lang="en-US" altLang="zh-CN" dirty="0"/>
              <a:t>CGI</a:t>
            </a:r>
            <a:r>
              <a:rPr lang="zh-CN" altLang="en-US" dirty="0"/>
              <a:t>中的</a:t>
            </a:r>
            <a:r>
              <a:rPr lang="en-US" altLang="zh-CN" dirty="0" err="1"/>
              <a:t>param</a:t>
            </a:r>
            <a:r>
              <a:rPr lang="zh-CN" altLang="en-US" dirty="0"/>
              <a:t>函数</a:t>
            </a:r>
            <a:r>
              <a:rPr lang="zh-CN" altLang="en-US" dirty="0" smtClean="0"/>
              <a:t>等）；也</a:t>
            </a:r>
            <a:r>
              <a:rPr lang="zh-CN" altLang="en-US" dirty="0"/>
              <a:t>可以以对象方式</a:t>
            </a:r>
            <a:r>
              <a:rPr lang="zh-CN" altLang="en-US" dirty="0" smtClean="0"/>
              <a:t>提供（如</a:t>
            </a:r>
            <a:r>
              <a:rPr lang="en-US" altLang="zh-CN" dirty="0"/>
              <a:t>ASP</a:t>
            </a:r>
            <a:r>
              <a:rPr lang="zh-CN" altLang="en-US" dirty="0"/>
              <a:t>或者</a:t>
            </a:r>
            <a:r>
              <a:rPr lang="en-US" altLang="zh-CN" dirty="0"/>
              <a:t>JSP</a:t>
            </a:r>
            <a:r>
              <a:rPr lang="zh-CN" altLang="en-US" dirty="0"/>
              <a:t>的</a:t>
            </a:r>
            <a:r>
              <a:rPr lang="en-US" altLang="zh-CN" dirty="0"/>
              <a:t>Request</a:t>
            </a:r>
            <a:r>
              <a:rPr lang="zh-CN" altLang="en-US" dirty="0" smtClean="0"/>
              <a:t>对象）；甚至</a:t>
            </a:r>
            <a:r>
              <a:rPr lang="zh-CN" altLang="en-US" dirty="0"/>
              <a:t>可以隐含</a:t>
            </a:r>
            <a:r>
              <a:rPr lang="zh-CN" altLang="en-US" dirty="0" smtClean="0"/>
              <a:t>存在（如</a:t>
            </a:r>
            <a:r>
              <a:rPr lang="en-US" altLang="zh-CN" dirty="0"/>
              <a:t>Python</a:t>
            </a:r>
            <a:r>
              <a:rPr lang="zh-CN" altLang="en-US" dirty="0"/>
              <a:t>中的</a:t>
            </a:r>
            <a:r>
              <a:rPr lang="en-US" altLang="zh-CN" dirty="0" err="1"/>
              <a:t>os</a:t>
            </a:r>
            <a:r>
              <a:rPr lang="zh-CN" altLang="en-US" dirty="0" smtClean="0"/>
              <a:t>对象</a:t>
            </a:r>
            <a:r>
              <a:rPr lang="zh-CN" altLang="en-US" dirty="0"/>
              <a:t>）</a:t>
            </a:r>
            <a:endParaRPr lang="en-US" altLang="zh-CN" dirty="0"/>
          </a:p>
          <a:p>
            <a:pPr lvl="1"/>
            <a:r>
              <a:rPr lang="zh-CN" altLang="en-US" dirty="0"/>
              <a:t>解析结果可以是简单的名值</a:t>
            </a:r>
            <a:r>
              <a:rPr lang="zh-CN" altLang="en-US" dirty="0" smtClean="0"/>
              <a:t>对（如</a:t>
            </a:r>
            <a:r>
              <a:rPr lang="en-US" altLang="zh-CN" dirty="0"/>
              <a:t>Python</a:t>
            </a:r>
            <a:r>
              <a:rPr lang="zh-CN" altLang="en-US" dirty="0"/>
              <a:t>中的</a:t>
            </a:r>
            <a:r>
              <a:rPr lang="en-US" altLang="zh-CN" dirty="0" err="1"/>
              <a:t>os.environ</a:t>
            </a:r>
            <a:r>
              <a:rPr lang="zh-CN" altLang="en-US" dirty="0"/>
              <a:t>数据</a:t>
            </a:r>
            <a:r>
              <a:rPr lang="zh-CN" altLang="en-US" dirty="0" smtClean="0"/>
              <a:t>成员），也</a:t>
            </a:r>
            <a:r>
              <a:rPr lang="zh-CN" altLang="en-US" dirty="0"/>
              <a:t>可以是封装好的</a:t>
            </a:r>
            <a:r>
              <a:rPr lang="zh-CN" altLang="en-US" dirty="0" smtClean="0"/>
              <a:t>对象</a:t>
            </a:r>
            <a:r>
              <a:rPr lang="zh-CN" altLang="en-US" dirty="0"/>
              <a:t>（</a:t>
            </a:r>
            <a:r>
              <a:rPr lang="zh-CN" altLang="en-US" dirty="0" smtClean="0"/>
              <a:t>如</a:t>
            </a:r>
            <a:r>
              <a:rPr lang="en-US" altLang="zh-CN" dirty="0"/>
              <a:t>ASP</a:t>
            </a:r>
            <a:r>
              <a:rPr lang="zh-CN" altLang="en-US" dirty="0"/>
              <a:t>中的</a:t>
            </a:r>
            <a:r>
              <a:rPr lang="en-US" altLang="zh-CN" dirty="0" err="1"/>
              <a:t>Request.QueryString</a:t>
            </a:r>
            <a:r>
              <a:rPr lang="zh-CN" altLang="en-US" dirty="0" smtClean="0"/>
              <a:t>对象</a:t>
            </a:r>
            <a:r>
              <a:rPr lang="zh-CN" altLang="en-US" dirty="0"/>
              <a:t>）</a:t>
            </a:r>
            <a:endParaRPr lang="en-US" altLang="zh-CN" dirty="0"/>
          </a:p>
          <a:p>
            <a:pPr lvl="1"/>
            <a:endParaRPr lang="en-US" altLang="zh-CN" dirty="0"/>
          </a:p>
        </p:txBody>
      </p:sp>
    </p:spTree>
    <p:extLst>
      <p:ext uri="{BB962C8B-B14F-4D97-AF65-F5344CB8AC3E}">
        <p14:creationId xmlns:p14="http://schemas.microsoft.com/office/powerpoint/2010/main" val="296168783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5234" name="Rectangle 2"/>
          <p:cNvSpPr>
            <a:spLocks noGrp="1" noChangeArrowheads="1"/>
          </p:cNvSpPr>
          <p:nvPr>
            <p:ph type="title"/>
          </p:nvPr>
        </p:nvSpPr>
        <p:spPr/>
        <p:txBody>
          <a:bodyPr/>
          <a:lstStyle/>
          <a:p>
            <a:r>
              <a:rPr lang="zh-CN" altLang="en-US"/>
              <a:t>输出信息生成模块</a:t>
            </a:r>
          </a:p>
        </p:txBody>
      </p:sp>
      <p:sp>
        <p:nvSpPr>
          <p:cNvPr id="1375235"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输出信息生成</a:t>
            </a:r>
            <a:r>
              <a:rPr lang="zh-CN" altLang="en-US" dirty="0" smtClean="0"/>
              <a:t>模块</a:t>
            </a:r>
            <a:r>
              <a:rPr lang="en-US" altLang="zh-CN" dirty="0" smtClean="0"/>
              <a:t> </a:t>
            </a:r>
            <a:endParaRPr lang="en-US" altLang="zh-CN" dirty="0"/>
          </a:p>
          <a:p>
            <a:pPr lvl="1"/>
            <a:r>
              <a:rPr lang="zh-CN" altLang="en-US" dirty="0"/>
              <a:t>用于生成拼装出发送给</a:t>
            </a:r>
            <a:r>
              <a:rPr lang="en-US" altLang="zh-CN" dirty="0" err="1"/>
              <a:t>httpd</a:t>
            </a:r>
            <a:r>
              <a:rPr lang="zh-CN" altLang="en-US" dirty="0"/>
              <a:t>的信息</a:t>
            </a:r>
          </a:p>
          <a:p>
            <a:pPr lvl="1"/>
            <a:r>
              <a:rPr lang="zh-CN" altLang="en-US" dirty="0"/>
              <a:t>可以以函数</a:t>
            </a:r>
            <a:r>
              <a:rPr lang="zh-CN" altLang="en-US" dirty="0" smtClean="0"/>
              <a:t>提供（如</a:t>
            </a:r>
            <a:r>
              <a:rPr lang="en-US" altLang="zh-CN" dirty="0"/>
              <a:t>Perl</a:t>
            </a:r>
            <a:r>
              <a:rPr lang="zh-CN" altLang="en-US" dirty="0"/>
              <a:t>版本</a:t>
            </a:r>
            <a:r>
              <a:rPr lang="en-US" altLang="zh-CN" dirty="0"/>
              <a:t>CGI</a:t>
            </a:r>
            <a:r>
              <a:rPr lang="zh-CN" altLang="en-US" dirty="0"/>
              <a:t>中的或</a:t>
            </a:r>
            <a:r>
              <a:rPr lang="en-US" altLang="zh-CN" dirty="0"/>
              <a:t>Python</a:t>
            </a:r>
            <a:r>
              <a:rPr lang="zh-CN" altLang="en-US" dirty="0"/>
              <a:t>中的</a:t>
            </a:r>
            <a:r>
              <a:rPr lang="en-US" altLang="zh-CN" dirty="0"/>
              <a:t>print</a:t>
            </a:r>
            <a:r>
              <a:rPr lang="zh-CN" altLang="en-US" dirty="0"/>
              <a:t>函数</a:t>
            </a:r>
            <a:r>
              <a:rPr lang="zh-CN" altLang="en-US" dirty="0" smtClean="0"/>
              <a:t>等）；也</a:t>
            </a:r>
            <a:r>
              <a:rPr lang="zh-CN" altLang="en-US" dirty="0"/>
              <a:t>可以以对象方式</a:t>
            </a:r>
            <a:r>
              <a:rPr lang="zh-CN" altLang="en-US" dirty="0" smtClean="0"/>
              <a:t>提供（如</a:t>
            </a:r>
            <a:r>
              <a:rPr lang="en-US" altLang="zh-CN" dirty="0"/>
              <a:t>ASP</a:t>
            </a:r>
            <a:r>
              <a:rPr lang="zh-CN" altLang="en-US" dirty="0"/>
              <a:t>中的</a:t>
            </a:r>
            <a:r>
              <a:rPr lang="en-US" altLang="zh-CN" dirty="0"/>
              <a:t>Response</a:t>
            </a:r>
            <a:r>
              <a:rPr lang="zh-CN" altLang="en-US" dirty="0"/>
              <a:t>对象或者</a:t>
            </a:r>
            <a:r>
              <a:rPr lang="en-US" altLang="zh-CN" dirty="0"/>
              <a:t>JSP</a:t>
            </a:r>
            <a:r>
              <a:rPr lang="zh-CN" altLang="en-US" dirty="0"/>
              <a:t>中的</a:t>
            </a:r>
            <a:r>
              <a:rPr lang="en-US" altLang="zh-CN" dirty="0"/>
              <a:t>out</a:t>
            </a:r>
            <a:r>
              <a:rPr lang="zh-CN" altLang="en-US" dirty="0" smtClean="0"/>
              <a:t>对象</a:t>
            </a:r>
            <a:r>
              <a:rPr lang="zh-CN" altLang="en-US" dirty="0"/>
              <a:t>）</a:t>
            </a:r>
            <a:endParaRPr lang="en-US" altLang="zh-CN" dirty="0"/>
          </a:p>
          <a:p>
            <a:pPr lvl="1"/>
            <a:r>
              <a:rPr lang="zh-CN" altLang="en-US" dirty="0"/>
              <a:t>最终发送信息可以是未封装过的</a:t>
            </a:r>
            <a:r>
              <a:rPr lang="en-US" altLang="zh-CN" dirty="0"/>
              <a:t>HTML</a:t>
            </a:r>
            <a:r>
              <a:rPr lang="zh-CN" altLang="en-US" dirty="0"/>
              <a:t>文件或者是已经封装好的</a:t>
            </a:r>
            <a:r>
              <a:rPr lang="en-US" altLang="zh-CN" dirty="0"/>
              <a:t>HTTP</a:t>
            </a:r>
            <a:r>
              <a:rPr lang="zh-CN" altLang="en-US" dirty="0"/>
              <a:t>响应包</a:t>
            </a:r>
          </a:p>
        </p:txBody>
      </p:sp>
    </p:spTree>
    <p:extLst>
      <p:ext uri="{BB962C8B-B14F-4D97-AF65-F5344CB8AC3E}">
        <p14:creationId xmlns:p14="http://schemas.microsoft.com/office/powerpoint/2010/main" val="31091183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6258" name="Rectangle 2"/>
          <p:cNvSpPr>
            <a:spLocks noGrp="1" noChangeArrowheads="1"/>
          </p:cNvSpPr>
          <p:nvPr>
            <p:ph type="title"/>
          </p:nvPr>
        </p:nvSpPr>
        <p:spPr/>
        <p:txBody>
          <a:bodyPr/>
          <a:lstStyle/>
          <a:p>
            <a:r>
              <a:rPr lang="zh-CN" altLang="en-US"/>
              <a:t>事务处理模块</a:t>
            </a:r>
          </a:p>
        </p:txBody>
      </p:sp>
      <p:sp>
        <p:nvSpPr>
          <p:cNvPr id="1376259"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事务处理</a:t>
            </a:r>
            <a:r>
              <a:rPr lang="zh-CN" altLang="en-US" dirty="0" smtClean="0"/>
              <a:t>模块</a:t>
            </a:r>
            <a:r>
              <a:rPr lang="en-US" altLang="zh-CN" dirty="0" smtClean="0"/>
              <a:t> </a:t>
            </a:r>
            <a:endParaRPr lang="en-US" altLang="zh-CN" dirty="0"/>
          </a:p>
          <a:p>
            <a:pPr lvl="1"/>
            <a:r>
              <a:rPr lang="zh-CN" altLang="en-US" dirty="0"/>
              <a:t>真正执行</a:t>
            </a:r>
            <a:r>
              <a:rPr lang="zh-CN" altLang="en-US" dirty="0" smtClean="0"/>
              <a:t>任务，处理</a:t>
            </a:r>
            <a:r>
              <a:rPr lang="zh-CN" altLang="en-US" dirty="0"/>
              <a:t>数据的</a:t>
            </a:r>
            <a:r>
              <a:rPr lang="zh-CN" altLang="en-US" dirty="0" smtClean="0"/>
              <a:t>模块，可以</a:t>
            </a:r>
            <a:r>
              <a:rPr lang="zh-CN" altLang="en-US" dirty="0"/>
              <a:t>是简单的将输入信息加以简单修改甚至不加修改的传递给输出</a:t>
            </a:r>
            <a:r>
              <a:rPr lang="zh-CN" altLang="en-US" dirty="0" smtClean="0"/>
              <a:t>模块，也</a:t>
            </a:r>
            <a:r>
              <a:rPr lang="zh-CN" altLang="en-US" dirty="0"/>
              <a:t>可是是很复杂的与其他</a:t>
            </a:r>
            <a:r>
              <a:rPr lang="zh-CN" altLang="en-US" dirty="0" smtClean="0"/>
              <a:t>系统</a:t>
            </a:r>
            <a:r>
              <a:rPr lang="zh-CN" altLang="en-US" dirty="0"/>
              <a:t>（</a:t>
            </a:r>
            <a:r>
              <a:rPr lang="zh-CN" altLang="en-US" dirty="0" smtClean="0"/>
              <a:t>如数据库）进行</a:t>
            </a:r>
            <a:r>
              <a:rPr lang="zh-CN" altLang="en-US" dirty="0"/>
              <a:t>交互后再将信息传递给输出模块</a:t>
            </a:r>
          </a:p>
          <a:p>
            <a:pPr lvl="1"/>
            <a:r>
              <a:rPr lang="zh-CN" altLang="en-US" dirty="0"/>
              <a:t>一般都是指那些系统事先提供的用于处理某类特定事务函数库或者对象库</a:t>
            </a:r>
          </a:p>
        </p:txBody>
      </p:sp>
    </p:spTree>
    <p:extLst>
      <p:ext uri="{BB962C8B-B14F-4D97-AF65-F5344CB8AC3E}">
        <p14:creationId xmlns:p14="http://schemas.microsoft.com/office/powerpoint/2010/main" val="5325496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7282" name="Rectangle 2"/>
          <p:cNvSpPr>
            <a:spLocks noGrp="1" noChangeArrowheads="1"/>
          </p:cNvSpPr>
          <p:nvPr>
            <p:ph type="title"/>
          </p:nvPr>
        </p:nvSpPr>
        <p:spPr/>
        <p:txBody>
          <a:bodyPr/>
          <a:lstStyle/>
          <a:p>
            <a:r>
              <a:rPr lang="zh-CN" altLang="en-US"/>
              <a:t>事务处理模块</a:t>
            </a:r>
          </a:p>
        </p:txBody>
      </p:sp>
      <p:sp>
        <p:nvSpPr>
          <p:cNvPr id="1377283"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事务处理</a:t>
            </a:r>
            <a:r>
              <a:rPr lang="zh-CN" altLang="en-US" dirty="0" smtClean="0"/>
              <a:t>模块</a:t>
            </a:r>
            <a:r>
              <a:rPr lang="en-US" altLang="zh-CN" dirty="0" smtClean="0"/>
              <a:t> </a:t>
            </a:r>
            <a:endParaRPr lang="en-US" altLang="zh-CN" dirty="0"/>
          </a:p>
          <a:p>
            <a:pPr lvl="1"/>
            <a:r>
              <a:rPr lang="zh-CN" altLang="en-US" dirty="0"/>
              <a:t>主要包括以下几类</a:t>
            </a:r>
            <a:r>
              <a:rPr lang="zh-CN" altLang="en-US" dirty="0" smtClean="0"/>
              <a:t>模块</a:t>
            </a:r>
            <a:r>
              <a:rPr lang="en-US" altLang="zh-CN" dirty="0" smtClean="0"/>
              <a:t> </a:t>
            </a:r>
            <a:endParaRPr lang="en-US" altLang="zh-CN" dirty="0"/>
          </a:p>
          <a:p>
            <a:pPr lvl="2"/>
            <a:r>
              <a:rPr lang="en-US" altLang="zh-CN" dirty="0"/>
              <a:t>Web</a:t>
            </a:r>
            <a:r>
              <a:rPr lang="zh-CN" altLang="en-US" dirty="0"/>
              <a:t>状态维护模块</a:t>
            </a:r>
          </a:p>
          <a:p>
            <a:pPr lvl="2"/>
            <a:r>
              <a:rPr lang="zh-CN" altLang="en-US" dirty="0"/>
              <a:t>与数据</a:t>
            </a:r>
            <a:r>
              <a:rPr lang="zh-CN" altLang="en-US" dirty="0" smtClean="0"/>
              <a:t>存储</a:t>
            </a:r>
            <a:r>
              <a:rPr lang="zh-CN" altLang="en-US" dirty="0"/>
              <a:t>（</a:t>
            </a:r>
            <a:r>
              <a:rPr lang="zh-CN" altLang="en-US" dirty="0" smtClean="0"/>
              <a:t>数据库、文件系统、</a:t>
            </a:r>
            <a:r>
              <a:rPr lang="en-US" altLang="zh-CN" dirty="0" smtClean="0"/>
              <a:t>XML</a:t>
            </a:r>
            <a:r>
              <a:rPr lang="zh-CN" altLang="en-US" dirty="0" smtClean="0"/>
              <a:t>等</a:t>
            </a:r>
            <a:r>
              <a:rPr lang="zh-CN" altLang="en-US" dirty="0"/>
              <a:t>）</a:t>
            </a:r>
            <a:r>
              <a:rPr lang="zh-CN" altLang="en-US" dirty="0" smtClean="0"/>
              <a:t>交互</a:t>
            </a:r>
            <a:r>
              <a:rPr lang="zh-CN" altLang="en-US" dirty="0"/>
              <a:t>模块</a:t>
            </a:r>
          </a:p>
          <a:p>
            <a:pPr lvl="2"/>
            <a:r>
              <a:rPr lang="zh-CN" altLang="en-US" dirty="0"/>
              <a:t>与消息</a:t>
            </a:r>
            <a:r>
              <a:rPr lang="zh-CN" altLang="en-US" dirty="0" smtClean="0"/>
              <a:t>队列、</a:t>
            </a:r>
            <a:r>
              <a:rPr lang="en-US" altLang="zh-CN" dirty="0" smtClean="0"/>
              <a:t>mail</a:t>
            </a:r>
            <a:r>
              <a:rPr lang="zh-CN" altLang="en-US" dirty="0"/>
              <a:t>系统等其他系统交互模块</a:t>
            </a:r>
          </a:p>
          <a:p>
            <a:pPr lvl="2"/>
            <a:r>
              <a:rPr lang="zh-CN" altLang="en-US" dirty="0"/>
              <a:t>事务功能模块</a:t>
            </a:r>
          </a:p>
          <a:p>
            <a:pPr lvl="2"/>
            <a:r>
              <a:rPr lang="zh-CN" altLang="en-US" dirty="0"/>
              <a:t>安全功能模块</a:t>
            </a:r>
          </a:p>
        </p:txBody>
      </p:sp>
    </p:spTree>
    <p:extLst>
      <p:ext uri="{BB962C8B-B14F-4D97-AF65-F5344CB8AC3E}">
        <p14:creationId xmlns:p14="http://schemas.microsoft.com/office/powerpoint/2010/main" val="120363696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8306" name="Rectangle 2"/>
          <p:cNvSpPr>
            <a:spLocks noGrp="1" noChangeArrowheads="1"/>
          </p:cNvSpPr>
          <p:nvPr>
            <p:ph type="title"/>
          </p:nvPr>
        </p:nvSpPr>
        <p:spPr/>
        <p:txBody>
          <a:bodyPr/>
          <a:lstStyle/>
          <a:p>
            <a:r>
              <a:rPr lang="zh-CN" altLang="en-US" dirty="0"/>
              <a:t>辅助功能模块</a:t>
            </a:r>
          </a:p>
        </p:txBody>
      </p:sp>
      <p:sp>
        <p:nvSpPr>
          <p:cNvPr id="1378307"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辅助功能</a:t>
            </a:r>
            <a:r>
              <a:rPr lang="zh-CN" altLang="en-US" dirty="0" smtClean="0"/>
              <a:t>模块</a:t>
            </a:r>
            <a:r>
              <a:rPr lang="en-US" altLang="zh-CN" dirty="0" smtClean="0"/>
              <a:t> </a:t>
            </a:r>
            <a:endParaRPr lang="en-US" altLang="zh-CN" dirty="0"/>
          </a:p>
          <a:p>
            <a:pPr lvl="1"/>
            <a:r>
              <a:rPr lang="zh-CN" altLang="en-US" dirty="0"/>
              <a:t>主要实现一些辅助功能</a:t>
            </a:r>
          </a:p>
          <a:p>
            <a:pPr lvl="1"/>
            <a:r>
              <a:rPr lang="zh-CN" altLang="en-US" dirty="0"/>
              <a:t>主要包括</a:t>
            </a:r>
            <a:r>
              <a:rPr lang="zh-CN" altLang="en-US" dirty="0" smtClean="0"/>
              <a:t>异常处理，错误处理，日志</a:t>
            </a:r>
            <a:r>
              <a:rPr lang="zh-CN" altLang="en-US" dirty="0"/>
              <a:t>功能等模块</a:t>
            </a:r>
          </a:p>
        </p:txBody>
      </p:sp>
    </p:spTree>
    <p:extLst>
      <p:ext uri="{BB962C8B-B14F-4D97-AF65-F5344CB8AC3E}">
        <p14:creationId xmlns:p14="http://schemas.microsoft.com/office/powerpoint/2010/main" val="31485199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服务器端</a:t>
            </a:r>
            <a:r>
              <a:rPr lang="en-US" altLang="zh-CN" dirty="0"/>
              <a:t>Web</a:t>
            </a:r>
            <a:r>
              <a:rPr lang="zh-CN" altLang="en-US" dirty="0"/>
              <a:t>应用基础功能</a:t>
            </a:r>
          </a:p>
        </p:txBody>
      </p:sp>
      <p:sp>
        <p:nvSpPr>
          <p:cNvPr id="3" name="内容占位符 2"/>
          <p:cNvSpPr>
            <a:spLocks noGrp="1"/>
          </p:cNvSpPr>
          <p:nvPr>
            <p:ph idx="1"/>
          </p:nvPr>
        </p:nvSpPr>
        <p:spPr/>
        <p:txBody>
          <a:bodyPr/>
          <a:lstStyle/>
          <a:p>
            <a:r>
              <a:rPr lang="zh-CN" altLang="en-US" dirty="0" smtClean="0"/>
              <a:t>环境变量取得</a:t>
            </a:r>
            <a:endParaRPr lang="en-US" altLang="zh-CN" dirty="0" smtClean="0"/>
          </a:p>
          <a:p>
            <a:pPr lvl="1"/>
            <a:r>
              <a:rPr lang="zh-CN" altLang="en-US" dirty="0" smtClean="0"/>
              <a:t>服务器环境变量</a:t>
            </a:r>
            <a:endParaRPr lang="en-US" altLang="zh-CN" dirty="0" smtClean="0"/>
          </a:p>
          <a:p>
            <a:pPr lvl="1"/>
            <a:r>
              <a:rPr lang="zh-CN" altLang="en-US" dirty="0" smtClean="0"/>
              <a:t>用户表单数据</a:t>
            </a:r>
            <a:endParaRPr lang="en-US" altLang="zh-CN" dirty="0" smtClean="0"/>
          </a:p>
          <a:p>
            <a:pPr lvl="1"/>
            <a:r>
              <a:rPr lang="en-US" altLang="zh-CN" dirty="0" smtClean="0"/>
              <a:t>Cookie</a:t>
            </a:r>
            <a:r>
              <a:rPr lang="zh-CN" altLang="en-US" dirty="0" smtClean="0"/>
              <a:t>数据</a:t>
            </a:r>
            <a:endParaRPr lang="en-US" altLang="zh-CN" dirty="0" smtClean="0"/>
          </a:p>
          <a:p>
            <a:pPr lvl="1"/>
            <a:r>
              <a:rPr lang="en-US" altLang="zh-CN" dirty="0" smtClean="0"/>
              <a:t>HTTP</a:t>
            </a:r>
            <a:r>
              <a:rPr lang="zh-CN" altLang="en-US" dirty="0" smtClean="0"/>
              <a:t>传输信息</a:t>
            </a:r>
            <a:endParaRPr lang="en-US" altLang="zh-CN" dirty="0" smtClean="0"/>
          </a:p>
          <a:p>
            <a:r>
              <a:rPr lang="zh-CN" altLang="en-US" dirty="0" smtClean="0"/>
              <a:t>响应生成</a:t>
            </a:r>
            <a:endParaRPr lang="en-US" altLang="zh-CN" dirty="0" smtClean="0"/>
          </a:p>
          <a:p>
            <a:pPr lvl="1"/>
            <a:r>
              <a:rPr lang="zh-CN" altLang="en-US" dirty="0" smtClean="0"/>
              <a:t>页面内容</a:t>
            </a:r>
            <a:endParaRPr lang="en-US" altLang="zh-CN" dirty="0" smtClean="0"/>
          </a:p>
          <a:p>
            <a:pPr lvl="1"/>
            <a:r>
              <a:rPr lang="zh-CN" altLang="en-US" dirty="0" smtClean="0"/>
              <a:t>重定向</a:t>
            </a:r>
            <a:endParaRPr lang="zh-CN" altLang="en-US" dirty="0"/>
          </a:p>
        </p:txBody>
      </p:sp>
    </p:spTree>
    <p:extLst>
      <p:ext uri="{BB962C8B-B14F-4D97-AF65-F5344CB8AC3E}">
        <p14:creationId xmlns:p14="http://schemas.microsoft.com/office/powerpoint/2010/main" val="709282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服务器端</a:t>
            </a:r>
            <a:r>
              <a:rPr lang="en-US" altLang="zh-CN" dirty="0"/>
              <a:t>Web</a:t>
            </a:r>
            <a:r>
              <a:rPr lang="zh-CN" altLang="en-US" dirty="0"/>
              <a:t>应用基础功能</a:t>
            </a:r>
          </a:p>
        </p:txBody>
      </p:sp>
      <p:sp>
        <p:nvSpPr>
          <p:cNvPr id="3" name="内容占位符 2"/>
          <p:cNvSpPr>
            <a:spLocks noGrp="1"/>
          </p:cNvSpPr>
          <p:nvPr>
            <p:ph idx="1"/>
          </p:nvPr>
        </p:nvSpPr>
        <p:spPr/>
        <p:txBody>
          <a:bodyPr/>
          <a:lstStyle/>
          <a:p>
            <a:r>
              <a:rPr lang="zh-CN" altLang="en-US" dirty="0" smtClean="0"/>
              <a:t>状态保持</a:t>
            </a:r>
            <a:endParaRPr lang="en-US" altLang="zh-CN" dirty="0" smtClean="0"/>
          </a:p>
          <a:p>
            <a:pPr lvl="1"/>
            <a:r>
              <a:rPr lang="zh-CN" altLang="en-US" dirty="0" smtClean="0"/>
              <a:t>页面间状态保持</a:t>
            </a:r>
            <a:endParaRPr lang="en-US" altLang="zh-CN" dirty="0" smtClean="0"/>
          </a:p>
          <a:p>
            <a:pPr lvl="1"/>
            <a:r>
              <a:rPr lang="zh-CN" altLang="en-US" dirty="0" smtClean="0"/>
              <a:t>应用内状态保持</a:t>
            </a:r>
            <a:endParaRPr lang="en-US" altLang="zh-CN" dirty="0" smtClean="0"/>
          </a:p>
          <a:p>
            <a:r>
              <a:rPr lang="zh-CN" altLang="en-US" dirty="0" smtClean="0"/>
              <a:t>外部数据访问</a:t>
            </a:r>
            <a:endParaRPr lang="en-US" altLang="zh-CN" dirty="0" smtClean="0"/>
          </a:p>
          <a:p>
            <a:pPr lvl="1"/>
            <a:r>
              <a:rPr lang="zh-CN" altLang="en-US" dirty="0" smtClean="0"/>
              <a:t>文件</a:t>
            </a:r>
            <a:endParaRPr lang="en-US" altLang="zh-CN" dirty="0" smtClean="0"/>
          </a:p>
          <a:p>
            <a:pPr lvl="1"/>
            <a:r>
              <a:rPr lang="zh-CN" altLang="en-US" dirty="0" smtClean="0"/>
              <a:t>数据库</a:t>
            </a:r>
            <a:endParaRPr lang="en-US" altLang="zh-CN" dirty="0" smtClean="0"/>
          </a:p>
          <a:p>
            <a:pPr lvl="1"/>
            <a:r>
              <a:rPr lang="zh-CN" altLang="en-US" dirty="0" smtClean="0"/>
              <a:t>其他应用</a:t>
            </a:r>
            <a:endParaRPr lang="zh-CN" altLang="en-US" dirty="0"/>
          </a:p>
        </p:txBody>
      </p:sp>
    </p:spTree>
    <p:extLst>
      <p:ext uri="{BB962C8B-B14F-4D97-AF65-F5344CB8AC3E}">
        <p14:creationId xmlns:p14="http://schemas.microsoft.com/office/powerpoint/2010/main" val="29782860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服务器端脚本</a:t>
            </a:r>
            <a:endParaRPr lang="zh-CN" altLang="en-US" dirty="0"/>
          </a:p>
        </p:txBody>
      </p:sp>
      <p:sp>
        <p:nvSpPr>
          <p:cNvPr id="3" name="内容占位符 2"/>
          <p:cNvSpPr>
            <a:spLocks noGrp="1"/>
          </p:cNvSpPr>
          <p:nvPr>
            <p:ph idx="1"/>
          </p:nvPr>
        </p:nvSpPr>
        <p:spPr/>
        <p:txBody>
          <a:bodyPr/>
          <a:lstStyle/>
          <a:p>
            <a:r>
              <a:rPr lang="en-US" altLang="zh-CN" dirty="0" smtClean="0"/>
              <a:t>Server side script</a:t>
            </a:r>
          </a:p>
          <a:p>
            <a:r>
              <a:rPr lang="zh-CN" altLang="en-US" dirty="0" smtClean="0"/>
              <a:t>一</a:t>
            </a:r>
            <a:r>
              <a:rPr lang="zh-CN" altLang="en-US" dirty="0"/>
              <a:t>个生成请求资源的独立程序，可作为服务器一部分或者另一个独立进程</a:t>
            </a:r>
            <a:r>
              <a:rPr lang="zh-CN" altLang="en-US" dirty="0" smtClean="0"/>
              <a:t>运行（该</a:t>
            </a:r>
            <a:r>
              <a:rPr lang="zh-CN" altLang="en-US" dirty="0"/>
              <a:t>进程与服务器</a:t>
            </a:r>
            <a:r>
              <a:rPr lang="zh-CN" altLang="en-US" dirty="0" smtClean="0"/>
              <a:t>通信）</a:t>
            </a:r>
            <a:endParaRPr lang="en-US" altLang="zh-CN" dirty="0" smtClean="0"/>
          </a:p>
          <a:p>
            <a:endParaRPr lang="en-US" altLang="zh-CN" dirty="0" smtClean="0"/>
          </a:p>
          <a:p>
            <a:endParaRPr lang="en-US" altLang="zh-CN" dirty="0"/>
          </a:p>
          <a:p>
            <a:endParaRPr lang="zh-CN" altLang="en-US" dirty="0"/>
          </a:p>
        </p:txBody>
      </p:sp>
      <p:sp>
        <p:nvSpPr>
          <p:cNvPr id="4" name="内容占位符 4"/>
          <p:cNvSpPr txBox="1">
            <a:spLocks/>
          </p:cNvSpPr>
          <p:nvPr/>
        </p:nvSpPr>
        <p:spPr bwMode="auto">
          <a:xfrm>
            <a:off x="838200" y="3861048"/>
            <a:ext cx="3810000" cy="259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95000"/>
              <a:buFont typeface="Wingdings" pitchFamily="2" charset="2"/>
              <a:buChar char="Ø"/>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90000"/>
              <a:buFont typeface="Wingdings" pitchFamily="2" charset="2"/>
              <a:buChar char="v"/>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tx1"/>
              </a:buClr>
              <a:buSzPct val="95000"/>
              <a:buFont typeface="Wingdings" pitchFamily="2" charset="2"/>
              <a:buChar char="w"/>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tx1"/>
              </a:buClr>
              <a:buSzPct val="6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9pPr>
          </a:lstStyle>
          <a:p>
            <a:r>
              <a:rPr lang="zh-CN" altLang="en-US" kern="0" dirty="0" smtClean="0"/>
              <a:t>优点</a:t>
            </a:r>
            <a:r>
              <a:rPr lang="en-US" altLang="zh-CN" kern="0" dirty="0" smtClean="0"/>
              <a:t> </a:t>
            </a:r>
          </a:p>
          <a:p>
            <a:pPr lvl="1"/>
            <a:r>
              <a:rPr lang="zh-CN" altLang="en-US" kern="0" dirty="0" smtClean="0"/>
              <a:t>几乎可以执行所有功能</a:t>
            </a:r>
          </a:p>
          <a:p>
            <a:pPr lvl="1"/>
            <a:r>
              <a:rPr lang="zh-CN" altLang="en-US" kern="0" dirty="0" smtClean="0"/>
              <a:t>编制代码可以优化到不增加系统开销</a:t>
            </a:r>
          </a:p>
          <a:p>
            <a:pPr lvl="1"/>
            <a:r>
              <a:rPr lang="zh-CN" altLang="en-US" kern="0" dirty="0" smtClean="0"/>
              <a:t>扩展了</a:t>
            </a:r>
            <a:r>
              <a:rPr lang="en-US" altLang="zh-CN" kern="0" dirty="0" smtClean="0"/>
              <a:t>Web</a:t>
            </a:r>
            <a:r>
              <a:rPr lang="zh-CN" altLang="en-US" kern="0" dirty="0" smtClean="0"/>
              <a:t>功能</a:t>
            </a:r>
          </a:p>
          <a:p>
            <a:endParaRPr lang="zh-CN" altLang="en-US" kern="0" dirty="0"/>
          </a:p>
        </p:txBody>
      </p:sp>
      <p:sp>
        <p:nvSpPr>
          <p:cNvPr id="5" name="内容占位符 5"/>
          <p:cNvSpPr txBox="1">
            <a:spLocks/>
          </p:cNvSpPr>
          <p:nvPr/>
        </p:nvSpPr>
        <p:spPr>
          <a:xfrm>
            <a:off x="4800600" y="3861048"/>
            <a:ext cx="3810000" cy="2520280"/>
          </a:xfrm>
          <a:prstGeom prst="rect">
            <a:avLst/>
          </a:prstGeom>
        </p:spPr>
        <p:txBody>
          <a:bodyPr/>
          <a:lstStyle>
            <a:lvl1pPr marL="342900" indent="-342900" algn="l" rtl="0" eaLnBrk="0" fontAlgn="base" hangingPunct="0">
              <a:spcBef>
                <a:spcPct val="20000"/>
              </a:spcBef>
              <a:spcAft>
                <a:spcPct val="0"/>
              </a:spcAft>
              <a:buClr>
                <a:schemeClr val="tx1"/>
              </a:buClr>
              <a:buSzPct val="95000"/>
              <a:buFont typeface="Wingdings" pitchFamily="2" charset="2"/>
              <a:buChar char="Ø"/>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90000"/>
              <a:buFont typeface="Wingdings" pitchFamily="2" charset="2"/>
              <a:buChar char="v"/>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tx1"/>
              </a:buClr>
              <a:buSzPct val="95000"/>
              <a:buFont typeface="Wingdings" pitchFamily="2" charset="2"/>
              <a:buChar char="w"/>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tx1"/>
              </a:buClr>
              <a:buSzPct val="6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9pPr>
          </a:lstStyle>
          <a:p>
            <a:r>
              <a:rPr lang="zh-CN" altLang="en-US" kern="0" smtClean="0"/>
              <a:t>缺点</a:t>
            </a:r>
            <a:r>
              <a:rPr lang="en-US" altLang="zh-CN" kern="0" smtClean="0"/>
              <a:t> </a:t>
            </a:r>
          </a:p>
          <a:p>
            <a:pPr lvl="1"/>
            <a:r>
              <a:rPr lang="zh-CN" altLang="en-US" kern="0" smtClean="0"/>
              <a:t>可能非常消耗服务器资源</a:t>
            </a:r>
          </a:p>
          <a:p>
            <a:pPr lvl="1"/>
            <a:r>
              <a:rPr lang="zh-CN" altLang="en-US" kern="0" smtClean="0"/>
              <a:t>可执行管理员想不到的很多功能，具有安全隐患</a:t>
            </a:r>
          </a:p>
          <a:p>
            <a:endParaRPr lang="zh-CN" altLang="en-US" kern="0" dirty="0"/>
          </a:p>
        </p:txBody>
      </p:sp>
    </p:spTree>
    <p:extLst>
      <p:ext uri="{BB962C8B-B14F-4D97-AF65-F5344CB8AC3E}">
        <p14:creationId xmlns:p14="http://schemas.microsoft.com/office/powerpoint/2010/main" val="33767488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服务器端脚本</a:t>
            </a:r>
          </a:p>
        </p:txBody>
      </p:sp>
      <p:sp>
        <p:nvSpPr>
          <p:cNvPr id="3" name="内容占位符 2"/>
          <p:cNvSpPr>
            <a:spLocks noGrp="1"/>
          </p:cNvSpPr>
          <p:nvPr>
            <p:ph idx="1"/>
          </p:nvPr>
        </p:nvSpPr>
        <p:spPr/>
        <p:txBody>
          <a:bodyPr/>
          <a:lstStyle/>
          <a:p>
            <a:r>
              <a:rPr lang="zh-CN" altLang="en-US" dirty="0"/>
              <a:t>解决问题方法</a:t>
            </a:r>
            <a:r>
              <a:rPr lang="en-US" altLang="zh-CN" dirty="0"/>
              <a:t> </a:t>
            </a:r>
          </a:p>
          <a:p>
            <a:pPr lvl="1"/>
            <a:r>
              <a:rPr lang="zh-CN" altLang="en-US" dirty="0"/>
              <a:t>禁用脚本或限制可安装新脚本的用户</a:t>
            </a:r>
          </a:p>
          <a:p>
            <a:pPr lvl="1"/>
            <a:r>
              <a:rPr lang="zh-CN" altLang="en-US" dirty="0"/>
              <a:t>对脚本消耗的处理器和内存资源做限制</a:t>
            </a:r>
          </a:p>
          <a:p>
            <a:pPr lvl="1"/>
            <a:r>
              <a:rPr lang="zh-CN" altLang="en-US" dirty="0"/>
              <a:t>限制脚本访问权限</a:t>
            </a:r>
          </a:p>
          <a:p>
            <a:pPr lvl="1"/>
            <a:r>
              <a:rPr lang="zh-CN" altLang="en-US" dirty="0"/>
              <a:t>对有用户输入脚本做特殊限制</a:t>
            </a:r>
          </a:p>
          <a:p>
            <a:pPr lvl="1"/>
            <a:r>
              <a:rPr lang="en-US" altLang="zh-CN" dirty="0"/>
              <a:t>……</a:t>
            </a:r>
          </a:p>
          <a:p>
            <a:endParaRPr lang="zh-CN" altLang="en-US" dirty="0"/>
          </a:p>
        </p:txBody>
      </p:sp>
    </p:spTree>
    <p:extLst>
      <p:ext uri="{BB962C8B-B14F-4D97-AF65-F5344CB8AC3E}">
        <p14:creationId xmlns:p14="http://schemas.microsoft.com/office/powerpoint/2010/main" val="21130827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6498" name="Rectangle 2"/>
          <p:cNvSpPr>
            <a:spLocks noGrp="1" noChangeArrowheads="1"/>
          </p:cNvSpPr>
          <p:nvPr>
            <p:ph type="title"/>
          </p:nvPr>
        </p:nvSpPr>
        <p:spPr/>
        <p:txBody>
          <a:bodyPr/>
          <a:lstStyle/>
          <a:p>
            <a:r>
              <a:rPr lang="zh-CN" altLang="en-US" dirty="0"/>
              <a:t>服务器端脚本</a:t>
            </a:r>
          </a:p>
        </p:txBody>
      </p:sp>
      <p:sp>
        <p:nvSpPr>
          <p:cNvPr id="1386499"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与在浏览器中下载程序并执行方式</a:t>
            </a:r>
            <a:r>
              <a:rPr lang="zh-CN" altLang="en-US" dirty="0" smtClean="0"/>
              <a:t>区别</a:t>
            </a:r>
            <a:r>
              <a:rPr lang="en-US" altLang="zh-CN" dirty="0" smtClean="0"/>
              <a:t> </a:t>
            </a:r>
            <a:endParaRPr lang="en-US" altLang="zh-CN" dirty="0"/>
          </a:p>
          <a:p>
            <a:pPr lvl="1"/>
            <a:r>
              <a:rPr lang="zh-CN" altLang="en-US" dirty="0"/>
              <a:t>浏览器中较合适运行与用户交互的程序</a:t>
            </a:r>
          </a:p>
          <a:p>
            <a:pPr lvl="1"/>
            <a:r>
              <a:rPr lang="zh-CN" altLang="en-US" dirty="0"/>
              <a:t>服务器端可以访问到一些浏览器无法访问的信息</a:t>
            </a:r>
          </a:p>
          <a:p>
            <a:pPr lvl="1"/>
            <a:r>
              <a:rPr lang="zh-CN" altLang="en-US" dirty="0"/>
              <a:t>可保证软件和原始数据的专用性</a:t>
            </a:r>
          </a:p>
          <a:p>
            <a:pPr lvl="2"/>
            <a:r>
              <a:rPr lang="zh-CN" altLang="en-US" dirty="0"/>
              <a:t>程序可随时升级</a:t>
            </a:r>
          </a:p>
          <a:p>
            <a:pPr lvl="2"/>
            <a:r>
              <a:rPr lang="zh-CN" altLang="en-US" dirty="0"/>
              <a:t>数据可随时</a:t>
            </a:r>
            <a:r>
              <a:rPr lang="zh-CN" altLang="en-US" dirty="0" smtClean="0"/>
              <a:t>修改</a:t>
            </a:r>
            <a:endParaRPr lang="en-US" altLang="zh-CN" dirty="0" smtClean="0"/>
          </a:p>
          <a:p>
            <a:endParaRPr lang="zh-CN" altLang="en-US" dirty="0"/>
          </a:p>
        </p:txBody>
      </p:sp>
    </p:spTree>
    <p:extLst>
      <p:ext uri="{BB962C8B-B14F-4D97-AF65-F5344CB8AC3E}">
        <p14:creationId xmlns:p14="http://schemas.microsoft.com/office/powerpoint/2010/main" val="40576349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020" name="Rectangle 4"/>
          <p:cNvSpPr>
            <a:spLocks noGrp="1" noChangeArrowheads="1"/>
          </p:cNvSpPr>
          <p:nvPr>
            <p:ph type="ctrTitle"/>
          </p:nvPr>
        </p:nvSpPr>
        <p:spPr/>
        <p:txBody>
          <a:bodyPr/>
          <a:lstStyle/>
          <a:p>
            <a:r>
              <a:rPr lang="en-US" altLang="zh-CN" dirty="0"/>
              <a:t>Part </a:t>
            </a:r>
            <a:r>
              <a:rPr lang="en-US" altLang="zh-CN" dirty="0" smtClean="0"/>
              <a:t>I</a:t>
            </a:r>
            <a:endParaRPr lang="en-US" altLang="zh-CN" dirty="0"/>
          </a:p>
        </p:txBody>
      </p:sp>
      <p:sp>
        <p:nvSpPr>
          <p:cNvPr id="136602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smtClean="0"/>
              <a:t>服务器概述</a:t>
            </a:r>
            <a:endParaRPr lang="zh-CN" altLang="en-US" dirty="0"/>
          </a:p>
        </p:txBody>
      </p:sp>
    </p:spTree>
    <p:extLst>
      <p:ext uri="{BB962C8B-B14F-4D97-AF65-F5344CB8AC3E}">
        <p14:creationId xmlns:p14="http://schemas.microsoft.com/office/powerpoint/2010/main" val="33077896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5474" name="Rectangle 2"/>
          <p:cNvSpPr>
            <a:spLocks noGrp="1" noChangeArrowheads="1"/>
          </p:cNvSpPr>
          <p:nvPr>
            <p:ph type="title"/>
          </p:nvPr>
        </p:nvSpPr>
        <p:spPr/>
        <p:txBody>
          <a:bodyPr/>
          <a:lstStyle/>
          <a:p>
            <a:r>
              <a:rPr lang="zh-CN" altLang="en-US" dirty="0"/>
              <a:t>服务器端脚本</a:t>
            </a:r>
          </a:p>
        </p:txBody>
      </p:sp>
      <p:sp>
        <p:nvSpPr>
          <p:cNvPr id="1385475"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与允许用户登录到服务器运行程序方式的</a:t>
            </a:r>
            <a:r>
              <a:rPr lang="zh-CN" altLang="en-US" dirty="0" smtClean="0"/>
              <a:t>区别</a:t>
            </a:r>
            <a:r>
              <a:rPr lang="en-US" altLang="zh-CN" dirty="0" smtClean="0"/>
              <a:t> </a:t>
            </a:r>
            <a:endParaRPr lang="en-US" altLang="zh-CN" dirty="0"/>
          </a:p>
          <a:p>
            <a:pPr lvl="1"/>
            <a:r>
              <a:rPr lang="zh-CN" altLang="en-US" dirty="0"/>
              <a:t>用户不直接访问</a:t>
            </a:r>
            <a:r>
              <a:rPr lang="zh-CN" altLang="en-US" dirty="0" smtClean="0"/>
              <a:t>服务器，而是</a:t>
            </a:r>
            <a:r>
              <a:rPr lang="zh-CN" altLang="en-US" dirty="0"/>
              <a:t>在</a:t>
            </a:r>
            <a:r>
              <a:rPr lang="en-US" altLang="zh-CN" dirty="0"/>
              <a:t>HTTP</a:t>
            </a:r>
            <a:r>
              <a:rPr lang="zh-CN" altLang="en-US" dirty="0"/>
              <a:t>请求消息中指定期望脚本及其参数</a:t>
            </a:r>
          </a:p>
          <a:p>
            <a:pPr lvl="1"/>
            <a:r>
              <a:rPr lang="zh-CN" altLang="en-US" dirty="0"/>
              <a:t>脚本以</a:t>
            </a:r>
            <a:r>
              <a:rPr lang="en-US" altLang="zh-CN" dirty="0"/>
              <a:t>Web</a:t>
            </a:r>
            <a:r>
              <a:rPr lang="zh-CN" altLang="en-US" dirty="0"/>
              <a:t>浏览器可解释的格式产生输出</a:t>
            </a:r>
          </a:p>
          <a:p>
            <a:pPr lvl="1"/>
            <a:r>
              <a:rPr lang="zh-CN" altLang="en-US" dirty="0"/>
              <a:t>从客户机和用户角度</a:t>
            </a:r>
            <a:r>
              <a:rPr lang="zh-CN" altLang="en-US" dirty="0" smtClean="0"/>
              <a:t>看，这些</a:t>
            </a:r>
            <a:r>
              <a:rPr lang="zh-CN" altLang="en-US" dirty="0"/>
              <a:t>动态生成响应与静态资源没有区别</a:t>
            </a:r>
            <a:r>
              <a:rPr lang="en-US" altLang="zh-CN" dirty="0"/>
              <a:t>(</a:t>
            </a:r>
            <a:r>
              <a:rPr lang="zh-CN" altLang="en-US" dirty="0"/>
              <a:t>除了可能引入附加等待时间</a:t>
            </a:r>
            <a:r>
              <a:rPr lang="en-US" altLang="zh-CN" dirty="0"/>
              <a:t>)</a:t>
            </a:r>
          </a:p>
        </p:txBody>
      </p:sp>
    </p:spTree>
    <p:extLst>
      <p:ext uri="{BB962C8B-B14F-4D97-AF65-F5344CB8AC3E}">
        <p14:creationId xmlns:p14="http://schemas.microsoft.com/office/powerpoint/2010/main" val="38178254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服务器端脚本</a:t>
            </a:r>
          </a:p>
        </p:txBody>
      </p:sp>
      <p:pic>
        <p:nvPicPr>
          <p:cNvPr id="4" name="内容占位符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444215" y="1905000"/>
            <a:ext cx="4560370" cy="4114800"/>
          </a:xfrm>
        </p:spPr>
      </p:pic>
    </p:spTree>
    <p:extLst>
      <p:ext uri="{BB962C8B-B14F-4D97-AF65-F5344CB8AC3E}">
        <p14:creationId xmlns:p14="http://schemas.microsoft.com/office/powerpoint/2010/main" val="17655630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服务器</a:t>
            </a:r>
            <a:r>
              <a:rPr lang="zh-CN" altLang="en-US" dirty="0" smtClean="0"/>
              <a:t>端技术</a:t>
            </a:r>
            <a:endParaRPr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24361" y="1905000"/>
            <a:ext cx="7400078" cy="4114800"/>
          </a:xfrm>
        </p:spPr>
      </p:pic>
    </p:spTree>
    <p:extLst>
      <p:ext uri="{BB962C8B-B14F-4D97-AF65-F5344CB8AC3E}">
        <p14:creationId xmlns:p14="http://schemas.microsoft.com/office/powerpoint/2010/main" val="40134457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常见服务器端技术</a:t>
            </a:r>
          </a:p>
        </p:txBody>
      </p:sp>
      <p:sp>
        <p:nvSpPr>
          <p:cNvPr id="3" name="内容占位符 2"/>
          <p:cNvSpPr>
            <a:spLocks noGrp="1"/>
          </p:cNvSpPr>
          <p:nvPr>
            <p:ph idx="1"/>
          </p:nvPr>
        </p:nvSpPr>
        <p:spPr>
          <a:xfrm>
            <a:off x="838200" y="1905000"/>
            <a:ext cx="8126288" cy="4114800"/>
          </a:xfrm>
        </p:spPr>
        <p:txBody>
          <a:bodyPr/>
          <a:lstStyle/>
          <a:p>
            <a:r>
              <a:rPr lang="en-US" altLang="zh-CN" dirty="0" smtClean="0"/>
              <a:t>SSI</a:t>
            </a:r>
          </a:p>
          <a:p>
            <a:r>
              <a:rPr lang="en-US" altLang="zh-CN" dirty="0" smtClean="0"/>
              <a:t>CGI/</a:t>
            </a:r>
            <a:r>
              <a:rPr lang="en-US" altLang="zh-CN" dirty="0" err="1" smtClean="0"/>
              <a:t>WinCGI</a:t>
            </a:r>
            <a:r>
              <a:rPr lang="en-US" altLang="zh-CN" dirty="0" smtClean="0"/>
              <a:t>/Fast CGI</a:t>
            </a:r>
          </a:p>
          <a:p>
            <a:r>
              <a:rPr lang="en-US" altLang="zh-CN" dirty="0" smtClean="0"/>
              <a:t>ISAPI/NSAPI/WSAPI/</a:t>
            </a:r>
            <a:r>
              <a:rPr lang="en-US" altLang="zh-CN" dirty="0" err="1" smtClean="0"/>
              <a:t>Apache_mod</a:t>
            </a:r>
            <a:endParaRPr lang="en-US" altLang="zh-CN" dirty="0" smtClean="0"/>
          </a:p>
          <a:p>
            <a:r>
              <a:rPr lang="en-US" altLang="zh-CN" dirty="0" smtClean="0"/>
              <a:t>ASP/PHP</a:t>
            </a:r>
          </a:p>
          <a:p>
            <a:r>
              <a:rPr lang="en-US" altLang="zh-CN" dirty="0" smtClean="0"/>
              <a:t>.NET/Java EE</a:t>
            </a:r>
          </a:p>
          <a:p>
            <a:r>
              <a:rPr lang="en-US" altLang="zh-CN" dirty="0" smtClean="0"/>
              <a:t>SSH/</a:t>
            </a:r>
            <a:r>
              <a:rPr lang="en-US" altLang="zh-CN" dirty="0" err="1" smtClean="0"/>
              <a:t>Zend</a:t>
            </a:r>
            <a:r>
              <a:rPr lang="zh-CN" altLang="en-US" dirty="0" smtClean="0"/>
              <a:t>（</a:t>
            </a:r>
            <a:r>
              <a:rPr lang="en-US" altLang="zh-CN" dirty="0" err="1" smtClean="0"/>
              <a:t>Laravel</a:t>
            </a:r>
            <a:r>
              <a:rPr lang="zh-CN" altLang="en-US" dirty="0" smtClean="0"/>
              <a:t>）</a:t>
            </a:r>
            <a:r>
              <a:rPr lang="en-US" altLang="zh-CN" dirty="0" smtClean="0"/>
              <a:t>/</a:t>
            </a:r>
            <a:r>
              <a:rPr lang="en-US" altLang="zh-CN" dirty="0" err="1" smtClean="0"/>
              <a:t>Zope</a:t>
            </a:r>
            <a:r>
              <a:rPr lang="zh-CN" altLang="en-US" dirty="0" smtClean="0"/>
              <a:t>（</a:t>
            </a:r>
            <a:r>
              <a:rPr lang="en-US" altLang="zh-CN" dirty="0" err="1"/>
              <a:t>django</a:t>
            </a:r>
            <a:r>
              <a:rPr lang="zh-CN" altLang="en-US" dirty="0" smtClean="0"/>
              <a:t>）</a:t>
            </a:r>
            <a:r>
              <a:rPr lang="en-US" altLang="zh-CN" dirty="0" smtClean="0"/>
              <a:t>/</a:t>
            </a:r>
            <a:r>
              <a:rPr lang="en-US" altLang="zh-CN" dirty="0" err="1" smtClean="0"/>
              <a:t>RoR</a:t>
            </a:r>
            <a:endParaRPr lang="zh-CN" altLang="en-US" dirty="0"/>
          </a:p>
        </p:txBody>
      </p:sp>
    </p:spTree>
    <p:extLst>
      <p:ext uri="{BB962C8B-B14F-4D97-AF65-F5344CB8AC3E}">
        <p14:creationId xmlns:p14="http://schemas.microsoft.com/office/powerpoint/2010/main" val="25319775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常见服务器端技术</a:t>
            </a:r>
            <a:r>
              <a:rPr lang="zh-CN" altLang="en-US" dirty="0" smtClean="0"/>
              <a:t>对比</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3638818111"/>
              </p:ext>
            </p:extLst>
          </p:nvPr>
        </p:nvGraphicFramePr>
        <p:xfrm>
          <a:off x="755576" y="1556792"/>
          <a:ext cx="7772400" cy="5212080"/>
        </p:xfrm>
        <a:graphic>
          <a:graphicData uri="http://schemas.openxmlformats.org/drawingml/2006/table">
            <a:tbl>
              <a:tblPr firstRow="1" bandRow="1">
                <a:tableStyleId>{073A0DAA-6AF3-43AB-8588-CEC1D06C72B9}</a:tableStyleId>
              </a:tblPr>
              <a:tblGrid>
                <a:gridCol w="1285528">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2815580">
                  <a:extLst>
                    <a:ext uri="{9D8B030D-6E8A-4147-A177-3AD203B41FA5}">
                      <a16:colId xmlns:a16="http://schemas.microsoft.com/office/drawing/2014/main" val="20002"/>
                    </a:ext>
                  </a:extLst>
                </a:gridCol>
                <a:gridCol w="1943100">
                  <a:extLst>
                    <a:ext uri="{9D8B030D-6E8A-4147-A177-3AD203B41FA5}">
                      <a16:colId xmlns:a16="http://schemas.microsoft.com/office/drawing/2014/main" val="20003"/>
                    </a:ext>
                  </a:extLst>
                </a:gridCol>
              </a:tblGrid>
              <a:tr h="370840">
                <a:tc>
                  <a:txBody>
                    <a:bodyPr/>
                    <a:lstStyle/>
                    <a:p>
                      <a:pPr algn="ctr"/>
                      <a:endParaRPr lang="zh-CN" altLang="en-US" sz="2400" dirty="0"/>
                    </a:p>
                  </a:txBody>
                  <a:tcPr anchor="ctr"/>
                </a:tc>
                <a:tc>
                  <a:txBody>
                    <a:bodyPr/>
                    <a:lstStyle/>
                    <a:p>
                      <a:pPr algn="ctr"/>
                      <a:r>
                        <a:rPr lang="zh-CN" altLang="en-US" sz="2400" dirty="0" smtClean="0"/>
                        <a:t>混合</a:t>
                      </a:r>
                      <a:r>
                        <a:rPr lang="en-US" altLang="zh-CN" sz="2400" dirty="0" smtClean="0"/>
                        <a:t>HTML</a:t>
                      </a:r>
                      <a:endParaRPr lang="zh-CN" altLang="en-US" sz="2400" dirty="0"/>
                    </a:p>
                  </a:txBody>
                  <a:tcPr anchor="ctr"/>
                </a:tc>
                <a:tc>
                  <a:txBody>
                    <a:bodyPr/>
                    <a:lstStyle/>
                    <a:p>
                      <a:pPr algn="ctr"/>
                      <a:r>
                        <a:rPr lang="zh-CN" altLang="en-US" sz="2400" dirty="0" smtClean="0"/>
                        <a:t>适用语言</a:t>
                      </a:r>
                      <a:endParaRPr lang="zh-CN" altLang="en-US" sz="2400" dirty="0"/>
                    </a:p>
                  </a:txBody>
                  <a:tcPr anchor="ctr"/>
                </a:tc>
                <a:tc>
                  <a:txBody>
                    <a:bodyPr/>
                    <a:lstStyle/>
                    <a:p>
                      <a:pPr algn="ctr"/>
                      <a:r>
                        <a:rPr lang="zh-CN" altLang="en-US" sz="2400" dirty="0" smtClean="0"/>
                        <a:t>适用平台</a:t>
                      </a:r>
                      <a:endParaRPr lang="zh-CN" altLang="en-US" sz="2400" dirty="0"/>
                    </a:p>
                  </a:txBody>
                  <a:tcPr anchor="ctr"/>
                </a:tc>
                <a:extLst>
                  <a:ext uri="{0D108BD9-81ED-4DB2-BD59-A6C34878D82A}">
                    <a16:rowId xmlns:a16="http://schemas.microsoft.com/office/drawing/2014/main" val="10000"/>
                  </a:ext>
                </a:extLst>
              </a:tr>
              <a:tr h="370840">
                <a:tc>
                  <a:txBody>
                    <a:bodyPr/>
                    <a:lstStyle/>
                    <a:p>
                      <a:pPr algn="ctr"/>
                      <a:r>
                        <a:rPr lang="en-US" altLang="zh-CN" sz="2400" dirty="0" smtClean="0"/>
                        <a:t>CGI</a:t>
                      </a:r>
                      <a:endParaRPr lang="zh-CN" altLang="en-US" sz="2400" dirty="0"/>
                    </a:p>
                  </a:txBody>
                  <a:tcPr anchor="ctr"/>
                </a:tc>
                <a:tc>
                  <a:txBody>
                    <a:bodyPr/>
                    <a:lstStyle/>
                    <a:p>
                      <a:pPr algn="ctr"/>
                      <a:r>
                        <a:rPr lang="zh-CN" altLang="en-US" sz="2400" dirty="0" smtClean="0"/>
                        <a:t>否</a:t>
                      </a:r>
                      <a:endParaRPr lang="zh-CN" altLang="en-US" sz="2400" dirty="0"/>
                    </a:p>
                  </a:txBody>
                  <a:tcPr anchor="ctr"/>
                </a:tc>
                <a:tc>
                  <a:txBody>
                    <a:bodyPr/>
                    <a:lstStyle/>
                    <a:p>
                      <a:pPr algn="ctr"/>
                      <a:r>
                        <a:rPr lang="zh-CN" altLang="en-US" sz="2400" dirty="0" smtClean="0"/>
                        <a:t>几乎任何语言</a:t>
                      </a:r>
                      <a:endParaRPr lang="zh-CN" altLang="en-US" sz="2400" dirty="0"/>
                    </a:p>
                  </a:txBody>
                  <a:tcPr anchor="ctr"/>
                </a:tc>
                <a:tc>
                  <a:txBody>
                    <a:bodyPr/>
                    <a:lstStyle/>
                    <a:p>
                      <a:pPr algn="ctr"/>
                      <a:r>
                        <a:rPr lang="zh-CN" altLang="en-US" sz="2400" dirty="0" smtClean="0"/>
                        <a:t>任何平台</a:t>
                      </a:r>
                      <a:endParaRPr lang="zh-CN" altLang="en-US" sz="2400" dirty="0"/>
                    </a:p>
                  </a:txBody>
                  <a:tcPr anchor="ctr"/>
                </a:tc>
                <a:extLst>
                  <a:ext uri="{0D108BD9-81ED-4DB2-BD59-A6C34878D82A}">
                    <a16:rowId xmlns:a16="http://schemas.microsoft.com/office/drawing/2014/main" val="10001"/>
                  </a:ext>
                </a:extLst>
              </a:tr>
              <a:tr h="370840">
                <a:tc>
                  <a:txBody>
                    <a:bodyPr/>
                    <a:lstStyle/>
                    <a:p>
                      <a:pPr algn="ctr"/>
                      <a:r>
                        <a:rPr lang="en-US" altLang="zh-CN" sz="2400" dirty="0" smtClean="0"/>
                        <a:t>ISAPI</a:t>
                      </a:r>
                      <a:endParaRPr lang="zh-CN" altLang="en-US" sz="2400" dirty="0"/>
                    </a:p>
                  </a:txBody>
                  <a:tcPr anchor="ctr"/>
                </a:tc>
                <a:tc>
                  <a:txBody>
                    <a:bodyPr/>
                    <a:lstStyle/>
                    <a:p>
                      <a:pPr algn="ctr"/>
                      <a:r>
                        <a:rPr lang="zh-CN" altLang="en-US" sz="2400" dirty="0" smtClean="0"/>
                        <a:t>否</a:t>
                      </a:r>
                      <a:endParaRPr lang="zh-CN" altLang="en-US" sz="2400" dirty="0"/>
                    </a:p>
                  </a:txBody>
                  <a:tcPr anchor="ctr"/>
                </a:tc>
                <a:tc>
                  <a:txBody>
                    <a:bodyPr/>
                    <a:lstStyle/>
                    <a:p>
                      <a:pPr algn="ctr"/>
                      <a:r>
                        <a:rPr lang="zh-CN" altLang="en-US" sz="2400" dirty="0" smtClean="0"/>
                        <a:t>几乎任何语言</a:t>
                      </a:r>
                      <a:endParaRPr lang="zh-CN" altLang="en-US" sz="2400" dirty="0"/>
                    </a:p>
                  </a:txBody>
                  <a:tcPr anchor="ctr"/>
                </a:tc>
                <a:tc>
                  <a:txBody>
                    <a:bodyPr/>
                    <a:lstStyle/>
                    <a:p>
                      <a:pPr algn="ctr"/>
                      <a:r>
                        <a:rPr lang="en-US" altLang="zh-CN" sz="2400" dirty="0" smtClean="0"/>
                        <a:t>Windows</a:t>
                      </a:r>
                      <a:endParaRPr lang="zh-CN" altLang="en-US" sz="2400" dirty="0"/>
                    </a:p>
                  </a:txBody>
                  <a:tcPr anchor="ctr"/>
                </a:tc>
                <a:extLst>
                  <a:ext uri="{0D108BD9-81ED-4DB2-BD59-A6C34878D82A}">
                    <a16:rowId xmlns:a16="http://schemas.microsoft.com/office/drawing/2014/main" val="10002"/>
                  </a:ext>
                </a:extLst>
              </a:tr>
              <a:tr h="370840">
                <a:tc>
                  <a:txBody>
                    <a:bodyPr/>
                    <a:lstStyle/>
                    <a:p>
                      <a:pPr algn="ctr"/>
                      <a:r>
                        <a:rPr lang="en-US" altLang="zh-CN" sz="2400" dirty="0" smtClean="0"/>
                        <a:t>ASP</a:t>
                      </a:r>
                      <a:endParaRPr lang="zh-CN" altLang="en-US" sz="2400" dirty="0"/>
                    </a:p>
                  </a:txBody>
                  <a:tcPr anchor="ctr"/>
                </a:tc>
                <a:tc>
                  <a:txBody>
                    <a:bodyPr/>
                    <a:lstStyle/>
                    <a:p>
                      <a:pPr algn="ctr"/>
                      <a:r>
                        <a:rPr lang="zh-CN" altLang="en-US" sz="2400" dirty="0" smtClean="0"/>
                        <a:t>可</a:t>
                      </a:r>
                      <a:endParaRPr lang="zh-CN" altLang="en-US" sz="2400" dirty="0"/>
                    </a:p>
                  </a:txBody>
                  <a:tcPr anchor="ctr"/>
                </a:tc>
                <a:tc>
                  <a:txBody>
                    <a:bodyPr/>
                    <a:lstStyle/>
                    <a:p>
                      <a:pPr algn="ctr"/>
                      <a:r>
                        <a:rPr lang="en-US" altLang="zh-CN" sz="2400" dirty="0" smtClean="0"/>
                        <a:t>VBScript</a:t>
                      </a:r>
                      <a:r>
                        <a:rPr lang="zh-CN" altLang="en-US" sz="2400" dirty="0" smtClean="0"/>
                        <a:t>、</a:t>
                      </a:r>
                      <a:r>
                        <a:rPr lang="en-US" altLang="zh-CN" sz="2400" dirty="0" smtClean="0"/>
                        <a:t>Jscript</a:t>
                      </a:r>
                      <a:r>
                        <a:rPr lang="zh-CN" altLang="en-US" sz="2400" dirty="0" smtClean="0"/>
                        <a:t>、</a:t>
                      </a:r>
                      <a:r>
                        <a:rPr lang="en-US" altLang="zh-CN" sz="2400" dirty="0" smtClean="0"/>
                        <a:t> </a:t>
                      </a:r>
                      <a:r>
                        <a:rPr lang="en-US" altLang="zh-CN" sz="2400" dirty="0" err="1" smtClean="0"/>
                        <a:t>PerlScript</a:t>
                      </a:r>
                      <a:endParaRPr lang="zh-CN" altLang="en-US" sz="2400" dirty="0"/>
                    </a:p>
                  </a:txBody>
                  <a:tcPr anchor="ctr"/>
                </a:tc>
                <a:tc>
                  <a:txBody>
                    <a:bodyPr/>
                    <a:lstStyle/>
                    <a:p>
                      <a:pPr algn="ctr"/>
                      <a:r>
                        <a:rPr lang="en-US" altLang="zh-CN" sz="2400" dirty="0" smtClean="0"/>
                        <a:t>Windows*</a:t>
                      </a:r>
                      <a:endParaRPr lang="zh-CN" altLang="en-US" sz="2400" dirty="0"/>
                    </a:p>
                  </a:txBody>
                  <a:tcPr anchor="ctr"/>
                </a:tc>
                <a:extLst>
                  <a:ext uri="{0D108BD9-81ED-4DB2-BD59-A6C34878D82A}">
                    <a16:rowId xmlns:a16="http://schemas.microsoft.com/office/drawing/2014/main" val="10003"/>
                  </a:ext>
                </a:extLst>
              </a:tr>
              <a:tr h="370840">
                <a:tc>
                  <a:txBody>
                    <a:bodyPr/>
                    <a:lstStyle/>
                    <a:p>
                      <a:pPr algn="ctr"/>
                      <a:r>
                        <a:rPr lang="en-US" altLang="zh-CN" sz="2400" dirty="0" smtClean="0"/>
                        <a:t>.NET</a:t>
                      </a:r>
                      <a:endParaRPr lang="zh-CN" altLang="en-US" sz="2400" dirty="0"/>
                    </a:p>
                  </a:txBody>
                  <a:tcPr anchor="ctr"/>
                </a:tc>
                <a:tc>
                  <a:txBody>
                    <a:bodyPr/>
                    <a:lstStyle/>
                    <a:p>
                      <a:pPr algn="ctr"/>
                      <a:r>
                        <a:rPr lang="zh-CN" altLang="en-US" sz="2400" dirty="0" smtClean="0"/>
                        <a:t>可</a:t>
                      </a:r>
                      <a:endParaRPr lang="zh-CN" altLang="en-US" sz="2400" dirty="0"/>
                    </a:p>
                  </a:txBody>
                  <a:tcPr anchor="ctr"/>
                </a:tc>
                <a:tc>
                  <a:txBody>
                    <a:bodyPr/>
                    <a:lstStyle/>
                    <a:p>
                      <a:pPr algn="ctr"/>
                      <a:r>
                        <a:rPr lang="en-US" altLang="zh-CN" sz="2400" dirty="0" smtClean="0"/>
                        <a:t>C#</a:t>
                      </a:r>
                      <a:r>
                        <a:rPr lang="zh-CN" altLang="en-US" sz="2400" dirty="0" smtClean="0"/>
                        <a:t>、</a:t>
                      </a:r>
                      <a:r>
                        <a:rPr lang="en-US" altLang="zh-CN" sz="2400" dirty="0" smtClean="0"/>
                        <a:t>VB.NET</a:t>
                      </a:r>
                      <a:r>
                        <a:rPr lang="zh-CN" altLang="en-US" sz="2400" dirty="0" smtClean="0"/>
                        <a:t>、理论上任何语言</a:t>
                      </a:r>
                      <a:endParaRPr lang="zh-CN" altLang="en-US" sz="2400" dirty="0"/>
                    </a:p>
                  </a:txBody>
                  <a:tcPr anchor="ctr"/>
                </a:tc>
                <a:tc>
                  <a:txBody>
                    <a:bodyPr/>
                    <a:lstStyle/>
                    <a:p>
                      <a:pPr algn="ctr"/>
                      <a:r>
                        <a:rPr lang="en-US" altLang="zh-CN" sz="2400" dirty="0" smtClean="0"/>
                        <a:t>Windows*</a:t>
                      </a:r>
                      <a:endParaRPr lang="zh-CN" altLang="en-US" sz="2400" dirty="0"/>
                    </a:p>
                  </a:txBody>
                  <a:tcPr anchor="ctr"/>
                </a:tc>
                <a:extLst>
                  <a:ext uri="{0D108BD9-81ED-4DB2-BD59-A6C34878D82A}">
                    <a16:rowId xmlns:a16="http://schemas.microsoft.com/office/drawing/2014/main" val="10004"/>
                  </a:ext>
                </a:extLst>
              </a:tr>
              <a:tr h="370840">
                <a:tc>
                  <a:txBody>
                    <a:bodyPr/>
                    <a:lstStyle/>
                    <a:p>
                      <a:pPr algn="ctr"/>
                      <a:r>
                        <a:rPr lang="en-US" altLang="zh-CN" sz="2400" dirty="0" smtClean="0"/>
                        <a:t>Servlet</a:t>
                      </a:r>
                      <a:endParaRPr lang="zh-CN" altLang="en-US" sz="2400" dirty="0"/>
                    </a:p>
                  </a:txBody>
                  <a:tcPr anchor="ctr"/>
                </a:tc>
                <a:tc>
                  <a:txBody>
                    <a:bodyPr/>
                    <a:lstStyle/>
                    <a:p>
                      <a:pPr algn="ctr"/>
                      <a:r>
                        <a:rPr lang="zh-CN" altLang="en-US" sz="2400" dirty="0" smtClean="0"/>
                        <a:t>否</a:t>
                      </a:r>
                      <a:endParaRPr lang="zh-CN" altLang="en-US" sz="2400" dirty="0"/>
                    </a:p>
                  </a:txBody>
                  <a:tcPr anchor="ctr"/>
                </a:tc>
                <a:tc>
                  <a:txBody>
                    <a:bodyPr/>
                    <a:lstStyle/>
                    <a:p>
                      <a:pPr algn="ctr"/>
                      <a:r>
                        <a:rPr lang="en-US" altLang="zh-CN" sz="2400" dirty="0" smtClean="0"/>
                        <a:t>Java</a:t>
                      </a:r>
                      <a:r>
                        <a:rPr lang="zh-CN" altLang="en-US" sz="2400" dirty="0" smtClean="0"/>
                        <a:t>，</a:t>
                      </a:r>
                      <a:r>
                        <a:rPr lang="en-US" altLang="zh-CN" sz="2400" dirty="0" smtClean="0"/>
                        <a:t> </a:t>
                      </a:r>
                      <a:r>
                        <a:rPr lang="zh-CN" altLang="en-US" sz="2400" dirty="0" smtClean="0"/>
                        <a:t>可扩充为其他语言</a:t>
                      </a:r>
                      <a:endParaRPr lang="zh-CN" altLang="en-US" sz="2400" dirty="0"/>
                    </a:p>
                  </a:txBody>
                  <a:tcPr anchor="ctr"/>
                </a:tc>
                <a:tc>
                  <a:txBody>
                    <a:bodyPr/>
                    <a:lstStyle/>
                    <a:p>
                      <a:pPr algn="ctr"/>
                      <a:r>
                        <a:rPr lang="zh-CN" altLang="en-US" sz="2400" dirty="0" smtClean="0"/>
                        <a:t>任何平台</a:t>
                      </a:r>
                      <a:endParaRPr lang="zh-CN" altLang="en-US" sz="2400" dirty="0"/>
                    </a:p>
                  </a:txBody>
                  <a:tcPr anchor="ctr"/>
                </a:tc>
                <a:extLst>
                  <a:ext uri="{0D108BD9-81ED-4DB2-BD59-A6C34878D82A}">
                    <a16:rowId xmlns:a16="http://schemas.microsoft.com/office/drawing/2014/main" val="10005"/>
                  </a:ext>
                </a:extLst>
              </a:tr>
              <a:tr h="370840">
                <a:tc>
                  <a:txBody>
                    <a:bodyPr/>
                    <a:lstStyle/>
                    <a:p>
                      <a:pPr algn="ctr"/>
                      <a:r>
                        <a:rPr lang="en-US" altLang="zh-CN" sz="2400" dirty="0" smtClean="0"/>
                        <a:t>JSP</a:t>
                      </a:r>
                      <a:endParaRPr lang="zh-CN" altLang="en-US" sz="2400" dirty="0"/>
                    </a:p>
                  </a:txBody>
                  <a:tcPr anchor="ctr"/>
                </a:tc>
                <a:tc>
                  <a:txBody>
                    <a:bodyPr/>
                    <a:lstStyle/>
                    <a:p>
                      <a:pPr algn="ctr"/>
                      <a:r>
                        <a:rPr lang="zh-CN" altLang="en-US" sz="2400" dirty="0" smtClean="0"/>
                        <a:t>可</a:t>
                      </a:r>
                      <a:endParaRPr lang="zh-CN" altLang="en-US" sz="2400" dirty="0"/>
                    </a:p>
                  </a:txBody>
                  <a:tcPr anchor="ctr"/>
                </a:tc>
                <a:tc>
                  <a:txBody>
                    <a:bodyPr/>
                    <a:lstStyle/>
                    <a:p>
                      <a:pPr algn="ctr"/>
                      <a:r>
                        <a:rPr lang="zh-CN" altLang="en-US" sz="2400" dirty="0" smtClean="0"/>
                        <a:t>同上</a:t>
                      </a:r>
                      <a:endParaRPr lang="zh-CN" altLang="en-US" sz="2400" dirty="0"/>
                    </a:p>
                  </a:txBody>
                  <a:tcPr anchor="ctr"/>
                </a:tc>
                <a:tc>
                  <a:txBody>
                    <a:bodyPr/>
                    <a:lstStyle/>
                    <a:p>
                      <a:pPr algn="ctr"/>
                      <a:r>
                        <a:rPr lang="zh-CN" altLang="en-US" sz="2400" dirty="0" smtClean="0"/>
                        <a:t>任何平台</a:t>
                      </a:r>
                      <a:endParaRPr lang="zh-CN" altLang="en-US" sz="2400" dirty="0"/>
                    </a:p>
                  </a:txBody>
                  <a:tcPr anchor="ctr"/>
                </a:tc>
                <a:extLst>
                  <a:ext uri="{0D108BD9-81ED-4DB2-BD59-A6C34878D82A}">
                    <a16:rowId xmlns:a16="http://schemas.microsoft.com/office/drawing/2014/main" val="10006"/>
                  </a:ext>
                </a:extLst>
              </a:tr>
              <a:tr h="370840">
                <a:tc>
                  <a:txBody>
                    <a:bodyPr/>
                    <a:lstStyle/>
                    <a:p>
                      <a:pPr algn="ctr"/>
                      <a:r>
                        <a:rPr lang="en-US" altLang="zh-CN" sz="2400" dirty="0" smtClean="0"/>
                        <a:t>PHP</a:t>
                      </a:r>
                      <a:endParaRPr lang="zh-CN" altLang="en-US" sz="2400" dirty="0"/>
                    </a:p>
                  </a:txBody>
                  <a:tcPr anchor="ctr"/>
                </a:tc>
                <a:tc>
                  <a:txBody>
                    <a:bodyPr/>
                    <a:lstStyle/>
                    <a:p>
                      <a:pPr algn="ctr"/>
                      <a:r>
                        <a:rPr lang="zh-CN" altLang="en-US" sz="2400" dirty="0" smtClean="0"/>
                        <a:t>可</a:t>
                      </a:r>
                      <a:endParaRPr lang="zh-CN" altLang="en-US" sz="2400" dirty="0"/>
                    </a:p>
                  </a:txBody>
                  <a:tcPr anchor="ctr"/>
                </a:tc>
                <a:tc>
                  <a:txBody>
                    <a:bodyPr/>
                    <a:lstStyle/>
                    <a:p>
                      <a:pPr algn="ctr"/>
                      <a:r>
                        <a:rPr lang="en-US" altLang="zh-CN" sz="2400" dirty="0" smtClean="0"/>
                        <a:t>PHP</a:t>
                      </a:r>
                      <a:endParaRPr lang="zh-CN" altLang="en-US" sz="2400" dirty="0"/>
                    </a:p>
                  </a:txBody>
                  <a:tcPr anchor="ctr"/>
                </a:tc>
                <a:tc>
                  <a:txBody>
                    <a:bodyPr/>
                    <a:lstStyle/>
                    <a:p>
                      <a:pPr algn="ctr"/>
                      <a:r>
                        <a:rPr lang="zh-CN" altLang="en-US" sz="2400" dirty="0" smtClean="0"/>
                        <a:t>任何平台</a:t>
                      </a:r>
                      <a:endParaRPr lang="zh-CN" altLang="en-US" sz="2400" dirty="0"/>
                    </a:p>
                  </a:txBody>
                  <a:tcPr anchor="ctr"/>
                </a:tc>
                <a:extLst>
                  <a:ext uri="{0D108BD9-81ED-4DB2-BD59-A6C34878D82A}">
                    <a16:rowId xmlns:a16="http://schemas.microsoft.com/office/drawing/2014/main" val="10007"/>
                  </a:ext>
                </a:extLst>
              </a:tr>
              <a:tr h="370840">
                <a:tc>
                  <a:txBody>
                    <a:bodyPr/>
                    <a:lstStyle/>
                    <a:p>
                      <a:pPr algn="ctr"/>
                      <a:r>
                        <a:rPr lang="en-US" altLang="zh-CN" sz="2400" dirty="0" smtClean="0"/>
                        <a:t>Ruby</a:t>
                      </a:r>
                      <a:endParaRPr lang="zh-CN" altLang="en-US" sz="2400" dirty="0"/>
                    </a:p>
                  </a:txBody>
                  <a:tcPr anchor="ctr"/>
                </a:tc>
                <a:tc>
                  <a:txBody>
                    <a:bodyPr/>
                    <a:lstStyle/>
                    <a:p>
                      <a:pPr algn="ctr"/>
                      <a:r>
                        <a:rPr lang="zh-CN" altLang="en-US" sz="2400" dirty="0" smtClean="0"/>
                        <a:t>可</a:t>
                      </a:r>
                      <a:endParaRPr lang="zh-CN" altLang="en-US" sz="2400" dirty="0"/>
                    </a:p>
                  </a:txBody>
                  <a:tcPr anchor="ctr"/>
                </a:tc>
                <a:tc>
                  <a:txBody>
                    <a:bodyPr/>
                    <a:lstStyle/>
                    <a:p>
                      <a:pPr algn="ctr"/>
                      <a:r>
                        <a:rPr lang="en-US" altLang="zh-CN" sz="2400" dirty="0" smtClean="0"/>
                        <a:t>Ruby</a:t>
                      </a:r>
                      <a:endParaRPr lang="zh-CN" altLang="en-US" sz="2400" dirty="0"/>
                    </a:p>
                  </a:txBody>
                  <a:tcPr anchor="ctr"/>
                </a:tc>
                <a:tc>
                  <a:txBody>
                    <a:bodyPr/>
                    <a:lstStyle/>
                    <a:p>
                      <a:pPr algn="ctr"/>
                      <a:r>
                        <a:rPr lang="zh-CN" altLang="en-US" sz="2400" dirty="0" smtClean="0"/>
                        <a:t>任何平台</a:t>
                      </a:r>
                      <a:endParaRPr lang="zh-CN" altLang="en-US" sz="2400" dirty="0"/>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448371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常见服务器端</a:t>
            </a:r>
            <a:r>
              <a:rPr lang="zh-CN" altLang="en-US" dirty="0" smtClean="0"/>
              <a:t>技术市场份额</a:t>
            </a:r>
            <a:endParaRPr lang="zh-CN" altLang="en-US" dirty="0"/>
          </a:p>
        </p:txBody>
      </p:sp>
      <p:pic>
        <p:nvPicPr>
          <p:cNvPr id="5" name="内容占位符 4"/>
          <p:cNvPicPr>
            <a:picLocks noGrp="1" noChangeAspect="1"/>
          </p:cNvPicPr>
          <p:nvPr>
            <p:ph idx="1"/>
          </p:nvPr>
        </p:nvPicPr>
        <p:blipFill>
          <a:blip r:embed="rId2"/>
          <a:stretch>
            <a:fillRect/>
          </a:stretch>
        </p:blipFill>
        <p:spPr>
          <a:xfrm>
            <a:off x="934453" y="1905000"/>
            <a:ext cx="7579894" cy="4114800"/>
          </a:xfrm>
          <a:prstGeom prst="rect">
            <a:avLst/>
          </a:prstGeom>
        </p:spPr>
      </p:pic>
    </p:spTree>
    <p:extLst>
      <p:ext uri="{BB962C8B-B14F-4D97-AF65-F5344CB8AC3E}">
        <p14:creationId xmlns:p14="http://schemas.microsoft.com/office/powerpoint/2010/main" val="35144390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III</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en-US" altLang="zh-CN" dirty="0" smtClean="0"/>
              <a:t>PHP</a:t>
            </a:r>
            <a:r>
              <a:rPr lang="zh-CN" altLang="en-US" dirty="0" smtClean="0"/>
              <a:t>概述</a:t>
            </a:r>
            <a:endParaRPr lang="en-US" altLang="zh-CN" dirty="0"/>
          </a:p>
        </p:txBody>
      </p:sp>
    </p:spTree>
    <p:extLst>
      <p:ext uri="{BB962C8B-B14F-4D97-AF65-F5344CB8AC3E}">
        <p14:creationId xmlns:p14="http://schemas.microsoft.com/office/powerpoint/2010/main" val="394579757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4434" name="Rectangle 2"/>
          <p:cNvSpPr>
            <a:spLocks noGrp="1" noChangeArrowheads="1"/>
          </p:cNvSpPr>
          <p:nvPr>
            <p:ph type="title"/>
          </p:nvPr>
        </p:nvSpPr>
        <p:spPr/>
        <p:txBody>
          <a:bodyPr/>
          <a:lstStyle/>
          <a:p>
            <a:r>
              <a:rPr lang="en-US" altLang="zh-CN" dirty="0"/>
              <a:t>PHP</a:t>
            </a:r>
            <a:r>
              <a:rPr lang="zh-CN" altLang="en-US" dirty="0"/>
              <a:t>简介</a:t>
            </a:r>
          </a:p>
        </p:txBody>
      </p:sp>
      <p:sp>
        <p:nvSpPr>
          <p:cNvPr id="1554435" name="Rectangle 3" descr="Rectangle: Click to edit Master text styles&#10;Second level&#10;Third level&#10;Fourth level&#10;Fifth level"/>
          <p:cNvSpPr>
            <a:spLocks noGrp="1" noChangeArrowheads="1"/>
          </p:cNvSpPr>
          <p:nvPr>
            <p:ph type="body" idx="1"/>
          </p:nvPr>
        </p:nvSpPr>
        <p:spPr>
          <a:xfrm>
            <a:off x="838200" y="1905000"/>
            <a:ext cx="8126288" cy="4114800"/>
          </a:xfrm>
        </p:spPr>
        <p:txBody>
          <a:bodyPr/>
          <a:lstStyle/>
          <a:p>
            <a:r>
              <a:rPr lang="zh-CN" altLang="en-US" dirty="0"/>
              <a:t>早先是</a:t>
            </a:r>
            <a:r>
              <a:rPr lang="en-US" altLang="zh-CN" dirty="0"/>
              <a:t>Personal Home Page Tools</a:t>
            </a:r>
            <a:r>
              <a:rPr lang="zh-CN" altLang="en-US" dirty="0" smtClean="0"/>
              <a:t>缩写</a:t>
            </a:r>
            <a:r>
              <a:rPr lang="zh-CN" altLang="en-US" dirty="0"/>
              <a:t>，</a:t>
            </a:r>
            <a:r>
              <a:rPr lang="zh-CN" altLang="en-US" dirty="0" smtClean="0"/>
              <a:t>现在</a:t>
            </a:r>
            <a:r>
              <a:rPr lang="zh-CN" altLang="en-US" dirty="0"/>
              <a:t>为</a:t>
            </a:r>
            <a:r>
              <a:rPr lang="en-US" altLang="zh-CN" dirty="0"/>
              <a:t>PHP Hypertext Preprocessor</a:t>
            </a:r>
            <a:r>
              <a:rPr lang="zh-CN" altLang="en-US" dirty="0"/>
              <a:t>的缩写</a:t>
            </a:r>
          </a:p>
          <a:p>
            <a:pPr lvl="1"/>
            <a:r>
              <a:rPr lang="en-US" altLang="zh-CN" dirty="0" smtClean="0"/>
              <a:t>1995 </a:t>
            </a:r>
            <a:r>
              <a:rPr lang="en-US" altLang="zh-CN" dirty="0" err="1"/>
              <a:t>Rasmus</a:t>
            </a:r>
            <a:r>
              <a:rPr lang="en-US" altLang="zh-CN" dirty="0"/>
              <a:t> </a:t>
            </a:r>
            <a:r>
              <a:rPr lang="en-US" altLang="zh-CN" dirty="0" err="1"/>
              <a:t>Lerdorf</a:t>
            </a:r>
            <a:r>
              <a:rPr lang="en-US" altLang="zh-CN" dirty="0"/>
              <a:t> </a:t>
            </a:r>
            <a:r>
              <a:rPr lang="en-US" altLang="zh-CN" dirty="0" smtClean="0"/>
              <a:t>PHP/FI 1</a:t>
            </a:r>
            <a:endParaRPr lang="en-US" altLang="zh-CN" dirty="0"/>
          </a:p>
          <a:p>
            <a:pPr lvl="1"/>
            <a:r>
              <a:rPr lang="en-US" altLang="zh-CN" dirty="0" smtClean="0"/>
              <a:t>1997 </a:t>
            </a:r>
            <a:r>
              <a:rPr lang="en-US" altLang="zh-CN" dirty="0"/>
              <a:t>PHP2</a:t>
            </a:r>
          </a:p>
          <a:p>
            <a:pPr lvl="1"/>
            <a:r>
              <a:rPr lang="en-US" altLang="zh-CN" dirty="0" smtClean="0"/>
              <a:t>1998 </a:t>
            </a:r>
            <a:r>
              <a:rPr lang="en-US" altLang="zh-CN" dirty="0"/>
              <a:t>PHP3 </a:t>
            </a:r>
            <a:r>
              <a:rPr lang="en-US" altLang="zh-CN" dirty="0" err="1"/>
              <a:t>Zeev</a:t>
            </a:r>
            <a:r>
              <a:rPr lang="en-US" altLang="zh-CN" dirty="0"/>
              <a:t> </a:t>
            </a:r>
            <a:r>
              <a:rPr lang="en-US" altLang="zh-CN" dirty="0" err="1" smtClean="0"/>
              <a:t>Suraski</a:t>
            </a:r>
            <a:r>
              <a:rPr lang="zh-CN" altLang="en-US" dirty="0" smtClean="0"/>
              <a:t>和</a:t>
            </a:r>
            <a:r>
              <a:rPr lang="en-US" altLang="zh-CN" dirty="0" err="1" smtClean="0"/>
              <a:t>Andi</a:t>
            </a:r>
            <a:r>
              <a:rPr lang="en-US" altLang="zh-CN" dirty="0" smtClean="0"/>
              <a:t> </a:t>
            </a:r>
            <a:r>
              <a:rPr lang="en-US" altLang="zh-CN" dirty="0" err="1" smtClean="0"/>
              <a:t>Gutmans</a:t>
            </a:r>
            <a:r>
              <a:rPr lang="zh-CN" altLang="en-US" dirty="0" smtClean="0"/>
              <a:t>为</a:t>
            </a:r>
            <a:r>
              <a:rPr lang="en-US" altLang="zh-CN" dirty="0" smtClean="0"/>
              <a:t>PHP</a:t>
            </a:r>
            <a:r>
              <a:rPr lang="zh-CN" altLang="en-US" dirty="0" smtClean="0"/>
              <a:t>改名</a:t>
            </a:r>
            <a:endParaRPr lang="en-US" altLang="zh-CN" dirty="0" smtClean="0"/>
          </a:p>
          <a:p>
            <a:pPr lvl="1"/>
            <a:r>
              <a:rPr lang="en-US" altLang="zh-CN" dirty="0"/>
              <a:t>2000 </a:t>
            </a:r>
            <a:r>
              <a:rPr lang="en-US" altLang="zh-CN" dirty="0" smtClean="0"/>
              <a:t>PHP4 </a:t>
            </a:r>
            <a:r>
              <a:rPr lang="zh-CN" altLang="en-US" dirty="0" smtClean="0"/>
              <a:t>重新改写分析程序为</a:t>
            </a:r>
            <a:r>
              <a:rPr lang="en-US" altLang="zh-CN" dirty="0" err="1"/>
              <a:t>Zend</a:t>
            </a:r>
            <a:r>
              <a:rPr lang="zh-CN" altLang="en-US" dirty="0"/>
              <a:t>引擎</a:t>
            </a:r>
          </a:p>
          <a:p>
            <a:pPr lvl="1"/>
            <a:r>
              <a:rPr lang="en-US" altLang="zh-CN" dirty="0" smtClean="0"/>
              <a:t>2004 PHP5 </a:t>
            </a:r>
            <a:r>
              <a:rPr lang="en-US" altLang="zh-CN" dirty="0" err="1" smtClean="0"/>
              <a:t>Zend</a:t>
            </a:r>
            <a:r>
              <a:rPr lang="en-US" altLang="zh-CN" dirty="0" smtClean="0"/>
              <a:t> 2</a:t>
            </a:r>
            <a:r>
              <a:rPr lang="zh-CN" altLang="en-US" dirty="0" smtClean="0"/>
              <a:t>引擎，完整的</a:t>
            </a:r>
            <a:r>
              <a:rPr lang="en-US" altLang="zh-CN" dirty="0" smtClean="0"/>
              <a:t>OO</a:t>
            </a:r>
            <a:r>
              <a:rPr lang="zh-CN" altLang="en-US" dirty="0" smtClean="0"/>
              <a:t>支持</a:t>
            </a:r>
            <a:endParaRPr lang="en-US" altLang="zh-CN" dirty="0" smtClean="0"/>
          </a:p>
          <a:p>
            <a:pPr lvl="1"/>
            <a:r>
              <a:rPr lang="en-US" altLang="zh-CN" dirty="0" smtClean="0"/>
              <a:t>2009 PHP5.3</a:t>
            </a:r>
            <a:r>
              <a:rPr lang="zh-CN" altLang="en-US" dirty="0" smtClean="0"/>
              <a:t>继承了废弃的</a:t>
            </a:r>
            <a:r>
              <a:rPr lang="en-US" altLang="zh-CN" dirty="0" smtClean="0"/>
              <a:t>PHP6</a:t>
            </a:r>
            <a:r>
              <a:rPr lang="zh-CN" altLang="en-US" dirty="0" smtClean="0"/>
              <a:t>部分特性</a:t>
            </a:r>
            <a:endParaRPr lang="en-US" altLang="zh-CN" dirty="0" smtClean="0"/>
          </a:p>
          <a:p>
            <a:pPr lvl="1"/>
            <a:r>
              <a:rPr lang="en-US" altLang="zh-CN" dirty="0"/>
              <a:t>2015 PHP7 </a:t>
            </a:r>
            <a:r>
              <a:rPr lang="en-US" altLang="zh-CN" dirty="0" err="1"/>
              <a:t>Zend</a:t>
            </a:r>
            <a:r>
              <a:rPr lang="en-US" altLang="zh-CN" dirty="0"/>
              <a:t> </a:t>
            </a:r>
            <a:r>
              <a:rPr lang="en-US" altLang="zh-CN" dirty="0" smtClean="0"/>
              <a:t>3</a:t>
            </a:r>
            <a:r>
              <a:rPr lang="zh-CN" altLang="en-US" dirty="0" smtClean="0"/>
              <a:t>引擎</a:t>
            </a:r>
            <a:endParaRPr lang="en-US" altLang="zh-CN" dirty="0" smtClean="0"/>
          </a:p>
          <a:p>
            <a:pPr lvl="1"/>
            <a:r>
              <a:rPr lang="en-US" altLang="zh-CN" dirty="0" smtClean="0"/>
              <a:t>Now  </a:t>
            </a:r>
            <a:r>
              <a:rPr lang="en-US" altLang="zh-CN" dirty="0" smtClean="0"/>
              <a:t>7.3</a:t>
            </a:r>
            <a:endParaRPr lang="zh-CN" altLang="en-US" dirty="0"/>
          </a:p>
        </p:txBody>
      </p:sp>
    </p:spTree>
    <p:extLst>
      <p:ext uri="{BB962C8B-B14F-4D97-AF65-F5344CB8AC3E}">
        <p14:creationId xmlns:p14="http://schemas.microsoft.com/office/powerpoint/2010/main" val="271717168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PHP</a:t>
            </a:r>
            <a:r>
              <a:rPr lang="zh-CN" altLang="en-US" dirty="0"/>
              <a:t>简介</a:t>
            </a:r>
          </a:p>
        </p:txBody>
      </p:sp>
      <p:sp>
        <p:nvSpPr>
          <p:cNvPr id="3" name="内容占位符 2"/>
          <p:cNvSpPr>
            <a:spLocks noGrp="1"/>
          </p:cNvSpPr>
          <p:nvPr>
            <p:ph idx="1"/>
          </p:nvPr>
        </p:nvSpPr>
        <p:spPr/>
        <p:txBody>
          <a:bodyPr/>
          <a:lstStyle/>
          <a:p>
            <a:r>
              <a:rPr lang="en-US" altLang="zh-CN" dirty="0" smtClean="0"/>
              <a:t>PHP</a:t>
            </a:r>
            <a:r>
              <a:rPr lang="zh-CN" altLang="en-US" dirty="0" smtClean="0"/>
              <a:t>的主要组成部分包括</a:t>
            </a:r>
            <a:endParaRPr lang="en-US" altLang="zh-CN" dirty="0" smtClean="0"/>
          </a:p>
          <a:p>
            <a:pPr lvl="1"/>
            <a:r>
              <a:rPr lang="en-US" altLang="zh-CN" dirty="0"/>
              <a:t>PHP </a:t>
            </a:r>
            <a:r>
              <a:rPr lang="en-US" altLang="zh-CN" dirty="0" smtClean="0"/>
              <a:t>core</a:t>
            </a:r>
            <a:r>
              <a:rPr lang="zh-CN" altLang="en-US" dirty="0" smtClean="0"/>
              <a:t>：</a:t>
            </a:r>
            <a:r>
              <a:rPr lang="en-US" altLang="zh-CN" dirty="0" smtClean="0"/>
              <a:t>PHP</a:t>
            </a:r>
            <a:r>
              <a:rPr lang="zh-CN" altLang="en-US" dirty="0" smtClean="0"/>
              <a:t>基础语法</a:t>
            </a:r>
            <a:r>
              <a:rPr lang="zh-CN" altLang="en-US" dirty="0"/>
              <a:t>和</a:t>
            </a:r>
            <a:r>
              <a:rPr lang="zh-CN" altLang="en-US" dirty="0" smtClean="0"/>
              <a:t>核心库</a:t>
            </a:r>
            <a:endParaRPr lang="en-US" altLang="zh-CN" dirty="0" smtClean="0"/>
          </a:p>
          <a:p>
            <a:pPr lvl="1"/>
            <a:r>
              <a:rPr lang="en-US" altLang="zh-CN" dirty="0"/>
              <a:t>Extension </a:t>
            </a:r>
            <a:r>
              <a:rPr lang="en-US" altLang="zh-CN" dirty="0" smtClean="0"/>
              <a:t>layer</a:t>
            </a:r>
            <a:r>
              <a:rPr lang="zh-CN" altLang="en-US" dirty="0" smtClean="0"/>
              <a:t>：</a:t>
            </a:r>
            <a:r>
              <a:rPr lang="en-US" altLang="zh-CN" dirty="0" smtClean="0"/>
              <a:t>PHP</a:t>
            </a:r>
            <a:r>
              <a:rPr lang="zh-CN" altLang="en-US" dirty="0" smtClean="0"/>
              <a:t>的扩展库，如数据库访问、</a:t>
            </a:r>
            <a:r>
              <a:rPr lang="en-US" altLang="zh-CN" dirty="0" smtClean="0"/>
              <a:t>FTP</a:t>
            </a:r>
            <a:r>
              <a:rPr lang="zh-CN" altLang="en-US" dirty="0" smtClean="0"/>
              <a:t>、</a:t>
            </a:r>
            <a:r>
              <a:rPr lang="en-US" altLang="zh-CN" dirty="0" smtClean="0"/>
              <a:t>XML</a:t>
            </a:r>
            <a:r>
              <a:rPr lang="zh-CN" altLang="en-US" dirty="0" smtClean="0"/>
              <a:t>处理、</a:t>
            </a:r>
            <a:r>
              <a:rPr lang="en-US" altLang="zh-CN" dirty="0" smtClean="0"/>
              <a:t>Web</a:t>
            </a:r>
            <a:r>
              <a:rPr lang="zh-CN" altLang="en-US" dirty="0" smtClean="0"/>
              <a:t>服务支持等</a:t>
            </a:r>
            <a:endParaRPr lang="en-US" altLang="zh-CN" dirty="0" smtClean="0"/>
          </a:p>
          <a:p>
            <a:pPr lvl="1"/>
            <a:r>
              <a:rPr lang="en-US" altLang="zh-CN" dirty="0" err="1"/>
              <a:t>Zend</a:t>
            </a:r>
            <a:r>
              <a:rPr lang="en-US" altLang="zh-CN" dirty="0"/>
              <a:t> </a:t>
            </a:r>
            <a:r>
              <a:rPr lang="en-US" altLang="zh-CN" dirty="0" smtClean="0"/>
              <a:t>Engine</a:t>
            </a:r>
            <a:r>
              <a:rPr lang="zh-CN" altLang="en-US" dirty="0" smtClean="0"/>
              <a:t>：</a:t>
            </a:r>
            <a:r>
              <a:rPr lang="en-US" altLang="zh-CN" dirty="0" smtClean="0"/>
              <a:t>PHP</a:t>
            </a:r>
            <a:r>
              <a:rPr lang="zh-CN" altLang="en-US" dirty="0" smtClean="0"/>
              <a:t>的执行引擎，相当于</a:t>
            </a:r>
            <a:r>
              <a:rPr lang="en-US" altLang="zh-CN" dirty="0" smtClean="0"/>
              <a:t>Java</a:t>
            </a:r>
            <a:r>
              <a:rPr lang="zh-CN" altLang="en-US" dirty="0" smtClean="0"/>
              <a:t>的</a:t>
            </a:r>
            <a:r>
              <a:rPr lang="en-US" altLang="zh-CN" dirty="0" smtClean="0"/>
              <a:t>JVM</a:t>
            </a:r>
            <a:r>
              <a:rPr lang="zh-CN" altLang="en-US" smtClean="0"/>
              <a:t>虚拟机</a:t>
            </a:r>
            <a:endParaRPr lang="zh-CN" altLang="en-US" dirty="0"/>
          </a:p>
        </p:txBody>
      </p:sp>
    </p:spTree>
    <p:extLst>
      <p:ext uri="{BB962C8B-B14F-4D97-AF65-F5344CB8AC3E}">
        <p14:creationId xmlns:p14="http://schemas.microsoft.com/office/powerpoint/2010/main" val="26326478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PHP</a:t>
            </a:r>
            <a:r>
              <a:rPr lang="zh-CN" altLang="en-US" dirty="0"/>
              <a:t>简介</a:t>
            </a:r>
          </a:p>
        </p:txBody>
      </p:sp>
      <p:pic>
        <p:nvPicPr>
          <p:cNvPr id="4" name="内容占位符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635896" y="620688"/>
            <a:ext cx="5179036" cy="6120680"/>
          </a:xfrm>
        </p:spPr>
      </p:pic>
    </p:spTree>
    <p:extLst>
      <p:ext uri="{BB962C8B-B14F-4D97-AF65-F5344CB8AC3E}">
        <p14:creationId xmlns:p14="http://schemas.microsoft.com/office/powerpoint/2010/main" val="3558803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0898" name="Rectangle 2"/>
          <p:cNvSpPr>
            <a:spLocks noGrp="1" noChangeArrowheads="1"/>
          </p:cNvSpPr>
          <p:nvPr>
            <p:ph type="title"/>
          </p:nvPr>
        </p:nvSpPr>
        <p:spPr/>
        <p:txBody>
          <a:bodyPr/>
          <a:lstStyle/>
          <a:p>
            <a:r>
              <a:rPr lang="en-US" altLang="zh-CN"/>
              <a:t>Web</a:t>
            </a:r>
            <a:r>
              <a:rPr lang="zh-CN" altLang="en-US"/>
              <a:t>服务器与</a:t>
            </a:r>
            <a:r>
              <a:rPr lang="en-US" altLang="zh-CN"/>
              <a:t>Web</a:t>
            </a:r>
            <a:r>
              <a:rPr lang="zh-CN" altLang="en-US"/>
              <a:t>站点</a:t>
            </a:r>
          </a:p>
        </p:txBody>
      </p:sp>
      <p:sp>
        <p:nvSpPr>
          <p:cNvPr id="1360899" name="Rectangle 3" descr="Rectangle: Click to edit Master text styles&#10;Second level&#10;Third level&#10;Fourth level&#10;Fifth level"/>
          <p:cNvSpPr>
            <a:spLocks noGrp="1" noChangeArrowheads="1"/>
          </p:cNvSpPr>
          <p:nvPr>
            <p:ph type="body" idx="1"/>
          </p:nvPr>
        </p:nvSpPr>
        <p:spPr/>
        <p:txBody>
          <a:bodyPr/>
          <a:lstStyle/>
          <a:p>
            <a:r>
              <a:rPr lang="en-US" altLang="zh-CN" dirty="0"/>
              <a:t>Web</a:t>
            </a:r>
            <a:r>
              <a:rPr lang="zh-CN" altLang="en-US" dirty="0" smtClean="0"/>
              <a:t>服务器</a:t>
            </a:r>
            <a:r>
              <a:rPr lang="zh-CN" altLang="en-US" dirty="0"/>
              <a:t>（</a:t>
            </a:r>
            <a:r>
              <a:rPr lang="en-US" altLang="zh-CN" dirty="0" smtClean="0"/>
              <a:t>Server</a:t>
            </a:r>
            <a:r>
              <a:rPr lang="zh-CN" altLang="en-US" dirty="0"/>
              <a:t>）</a:t>
            </a:r>
            <a:r>
              <a:rPr lang="zh-CN" altLang="en-US" dirty="0" smtClean="0"/>
              <a:t>是</a:t>
            </a:r>
            <a:r>
              <a:rPr lang="zh-CN" altLang="en-US" dirty="0"/>
              <a:t>生成和传输响应给请求</a:t>
            </a:r>
            <a:r>
              <a:rPr lang="en-US" altLang="zh-CN" dirty="0"/>
              <a:t>Web</a:t>
            </a:r>
            <a:r>
              <a:rPr lang="zh-CN" altLang="en-US" dirty="0"/>
              <a:t>资源的客户机的程序</a:t>
            </a:r>
          </a:p>
          <a:p>
            <a:endParaRPr lang="zh-CN" altLang="en-US" dirty="0"/>
          </a:p>
          <a:p>
            <a:r>
              <a:rPr lang="en-US" altLang="zh-CN" dirty="0"/>
              <a:t>Web</a:t>
            </a:r>
            <a:r>
              <a:rPr lang="zh-CN" altLang="en-US" dirty="0" smtClean="0"/>
              <a:t>站点</a:t>
            </a:r>
            <a:r>
              <a:rPr lang="zh-CN" altLang="en-US" dirty="0"/>
              <a:t>（</a:t>
            </a:r>
            <a:r>
              <a:rPr lang="en-US" altLang="zh-CN" dirty="0" smtClean="0"/>
              <a:t>Site</a:t>
            </a:r>
            <a:r>
              <a:rPr lang="zh-CN" altLang="en-US" dirty="0"/>
              <a:t>）</a:t>
            </a:r>
            <a:r>
              <a:rPr lang="zh-CN" altLang="en-US" dirty="0" smtClean="0"/>
              <a:t>是</a:t>
            </a:r>
            <a:r>
              <a:rPr lang="zh-CN" altLang="en-US" dirty="0"/>
              <a:t>一组与特定主机名相关的</a:t>
            </a:r>
            <a:r>
              <a:rPr lang="en-US" altLang="zh-CN" dirty="0"/>
              <a:t>Web</a:t>
            </a:r>
            <a:r>
              <a:rPr lang="zh-CN" altLang="en-US" dirty="0"/>
              <a:t>页面组成的集合</a:t>
            </a:r>
          </a:p>
        </p:txBody>
      </p:sp>
    </p:spTree>
    <p:extLst>
      <p:ext uri="{BB962C8B-B14F-4D97-AF65-F5344CB8AC3E}">
        <p14:creationId xmlns:p14="http://schemas.microsoft.com/office/powerpoint/2010/main" val="16203964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PHP</a:t>
            </a:r>
            <a:r>
              <a:rPr lang="zh-CN" altLang="en-US" dirty="0"/>
              <a:t>简介</a:t>
            </a:r>
          </a:p>
        </p:txBody>
      </p:sp>
      <p:sp>
        <p:nvSpPr>
          <p:cNvPr id="3" name="内容占位符 2"/>
          <p:cNvSpPr>
            <a:spLocks noGrp="1"/>
          </p:cNvSpPr>
          <p:nvPr>
            <p:ph idx="1"/>
          </p:nvPr>
        </p:nvSpPr>
        <p:spPr/>
        <p:txBody>
          <a:bodyPr/>
          <a:lstStyle/>
          <a:p>
            <a:r>
              <a:rPr lang="en-US" altLang="zh-CN" dirty="0" smtClean="0"/>
              <a:t>PHP</a:t>
            </a:r>
            <a:r>
              <a:rPr lang="zh-CN" altLang="en-US" dirty="0" smtClean="0"/>
              <a:t>用途</a:t>
            </a:r>
            <a:endParaRPr lang="en-US" altLang="zh-CN" dirty="0" smtClean="0"/>
          </a:p>
          <a:p>
            <a:pPr lvl="1"/>
            <a:r>
              <a:rPr lang="zh-CN" altLang="en-US" dirty="0"/>
              <a:t>服务端</a:t>
            </a:r>
            <a:r>
              <a:rPr lang="zh-CN" altLang="en-US" dirty="0" smtClean="0"/>
              <a:t>脚本</a:t>
            </a:r>
            <a:endParaRPr lang="en-US" altLang="zh-CN" dirty="0" smtClean="0"/>
          </a:p>
          <a:p>
            <a:pPr lvl="1"/>
            <a:r>
              <a:rPr lang="zh-CN" altLang="en-US" dirty="0"/>
              <a:t>命令行</a:t>
            </a:r>
            <a:r>
              <a:rPr lang="zh-CN" altLang="en-US" dirty="0" smtClean="0"/>
              <a:t>脚本</a:t>
            </a:r>
            <a:endParaRPr lang="en-US" altLang="zh-CN" dirty="0" smtClean="0"/>
          </a:p>
          <a:p>
            <a:pPr lvl="1"/>
            <a:r>
              <a:rPr lang="zh-CN" altLang="en-US" dirty="0"/>
              <a:t>编写桌面</a:t>
            </a:r>
            <a:r>
              <a:rPr lang="zh-CN" altLang="en-US" dirty="0" smtClean="0"/>
              <a:t>应用程序</a:t>
            </a:r>
            <a:endParaRPr lang="en-US" altLang="zh-CN" dirty="0" smtClean="0"/>
          </a:p>
          <a:p>
            <a:r>
              <a:rPr lang="en-US" altLang="zh-CN" dirty="0" smtClean="0"/>
              <a:t>PHP</a:t>
            </a:r>
            <a:r>
              <a:rPr lang="zh-CN" altLang="en-US" dirty="0" smtClean="0"/>
              <a:t>优点</a:t>
            </a:r>
            <a:endParaRPr lang="en-US" altLang="zh-CN" dirty="0" smtClean="0"/>
          </a:p>
          <a:p>
            <a:pPr lvl="1"/>
            <a:r>
              <a:rPr lang="zh-CN" altLang="en-US" dirty="0"/>
              <a:t>运行于各种平台（</a:t>
            </a:r>
            <a:r>
              <a:rPr lang="en-US" altLang="zh-CN" dirty="0"/>
              <a:t>Windows, Linux, Unix, Mac OS X </a:t>
            </a:r>
            <a:r>
              <a:rPr lang="zh-CN" altLang="en-US" dirty="0"/>
              <a:t>等等</a:t>
            </a:r>
            <a:r>
              <a:rPr lang="zh-CN" altLang="en-US" dirty="0" smtClean="0"/>
              <a:t>）</a:t>
            </a:r>
            <a:endParaRPr lang="en-US" altLang="zh-CN" dirty="0" smtClean="0"/>
          </a:p>
          <a:p>
            <a:pPr lvl="1"/>
            <a:r>
              <a:rPr lang="zh-CN" altLang="en-US" dirty="0"/>
              <a:t>兼容几乎所有服务器（</a:t>
            </a:r>
            <a:r>
              <a:rPr lang="en-US" altLang="zh-CN" dirty="0"/>
              <a:t>Apache, IIS </a:t>
            </a:r>
            <a:r>
              <a:rPr lang="zh-CN" altLang="en-US" dirty="0"/>
              <a:t>等等</a:t>
            </a:r>
            <a:r>
              <a:rPr lang="zh-CN" altLang="en-US" dirty="0" smtClean="0"/>
              <a:t>）</a:t>
            </a:r>
            <a:endParaRPr lang="en-US" altLang="zh-CN" dirty="0" smtClean="0"/>
          </a:p>
          <a:p>
            <a:pPr lvl="1"/>
            <a:r>
              <a:rPr lang="zh-CN" altLang="en-US" dirty="0"/>
              <a:t>支持多种</a:t>
            </a:r>
            <a:r>
              <a:rPr lang="zh-CN" altLang="en-US" dirty="0" smtClean="0"/>
              <a:t>数据库</a:t>
            </a:r>
            <a:endParaRPr lang="en-US" altLang="zh-CN" dirty="0" smtClean="0"/>
          </a:p>
          <a:p>
            <a:pPr lvl="1"/>
            <a:r>
              <a:rPr lang="zh-CN" altLang="en-US" dirty="0" smtClean="0"/>
              <a:t>免费，易学习</a:t>
            </a:r>
            <a:endParaRPr lang="zh-CN" altLang="en-US" dirty="0"/>
          </a:p>
        </p:txBody>
      </p:sp>
    </p:spTree>
    <p:extLst>
      <p:ext uri="{BB962C8B-B14F-4D97-AF65-F5344CB8AC3E}">
        <p14:creationId xmlns:p14="http://schemas.microsoft.com/office/powerpoint/2010/main" val="24143853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引入</a:t>
            </a:r>
            <a:r>
              <a:rPr lang="en-US" altLang="zh-CN" dirty="0" smtClean="0"/>
              <a:t>PHP</a:t>
            </a:r>
            <a:r>
              <a:rPr lang="zh-CN" altLang="en-US" dirty="0" smtClean="0"/>
              <a:t>方式</a:t>
            </a:r>
            <a:endParaRPr lang="zh-CN" altLang="en-US" dirty="0"/>
          </a:p>
        </p:txBody>
      </p:sp>
      <p:sp>
        <p:nvSpPr>
          <p:cNvPr id="3" name="内容占位符 2"/>
          <p:cNvSpPr>
            <a:spLocks noGrp="1"/>
          </p:cNvSpPr>
          <p:nvPr>
            <p:ph idx="1"/>
          </p:nvPr>
        </p:nvSpPr>
        <p:spPr/>
        <p:txBody>
          <a:bodyPr/>
          <a:lstStyle/>
          <a:p>
            <a:r>
              <a:rPr lang="zh-CN" altLang="en-US" dirty="0" smtClean="0"/>
              <a:t>在</a:t>
            </a:r>
            <a:r>
              <a:rPr lang="en-US" altLang="zh-CN" dirty="0" smtClean="0"/>
              <a:t>HTML</a:t>
            </a:r>
            <a:r>
              <a:rPr lang="zh-CN" altLang="en-US" dirty="0" smtClean="0"/>
              <a:t>中嵌入</a:t>
            </a:r>
            <a:r>
              <a:rPr lang="en-US" altLang="zh-CN" dirty="0" smtClean="0"/>
              <a:t>PHP</a:t>
            </a:r>
            <a:r>
              <a:rPr lang="zh-CN" altLang="en-US" dirty="0" smtClean="0"/>
              <a:t>代码</a:t>
            </a:r>
            <a:endParaRPr lang="en-US" altLang="zh-CN" dirty="0" smtClean="0"/>
          </a:p>
          <a:p>
            <a:pPr lvl="1"/>
            <a:r>
              <a:rPr lang="en-US" altLang="zh-CN" dirty="0" smtClean="0"/>
              <a:t>&lt;?</a:t>
            </a:r>
            <a:r>
              <a:rPr lang="en-US" altLang="zh-CN" dirty="0" err="1"/>
              <a:t>php</a:t>
            </a:r>
            <a:r>
              <a:rPr lang="en-US" altLang="zh-CN" dirty="0"/>
              <a:t> </a:t>
            </a:r>
            <a:r>
              <a:rPr lang="en-US" altLang="zh-CN" dirty="0" smtClean="0"/>
              <a:t>…… ?&gt;</a:t>
            </a:r>
            <a:r>
              <a:rPr lang="zh-CN" altLang="en-US" dirty="0" smtClean="0"/>
              <a:t>：标准模式或</a:t>
            </a:r>
            <a:r>
              <a:rPr lang="en-US" altLang="zh-CN" dirty="0" smtClean="0"/>
              <a:t>XML</a:t>
            </a:r>
            <a:r>
              <a:rPr lang="zh-CN" altLang="en-US" dirty="0" smtClean="0"/>
              <a:t>模式</a:t>
            </a:r>
            <a:endParaRPr lang="en-US" altLang="zh-CN" dirty="0" smtClean="0"/>
          </a:p>
          <a:p>
            <a:pPr lvl="1"/>
            <a:r>
              <a:rPr lang="en-US" altLang="zh-CN" dirty="0"/>
              <a:t>&lt;script language</a:t>
            </a:r>
            <a:r>
              <a:rPr lang="en-US" altLang="zh-CN" dirty="0" smtClean="0"/>
              <a:t>=“</a:t>
            </a:r>
            <a:r>
              <a:rPr lang="en-US" altLang="zh-CN" dirty="0" err="1" smtClean="0"/>
              <a:t>php</a:t>
            </a:r>
            <a:r>
              <a:rPr lang="en-US" altLang="zh-CN" dirty="0" smtClean="0"/>
              <a:t>”&gt;……&lt;/</a:t>
            </a:r>
            <a:r>
              <a:rPr lang="en-US" altLang="zh-CN" dirty="0"/>
              <a:t>script</a:t>
            </a:r>
            <a:r>
              <a:rPr lang="en-US" altLang="zh-CN" dirty="0" smtClean="0"/>
              <a:t>&gt;</a:t>
            </a:r>
            <a:r>
              <a:rPr lang="zh-CN" altLang="en-US" dirty="0" smtClean="0"/>
              <a:t>：脚本模式</a:t>
            </a:r>
            <a:endParaRPr lang="en-US" altLang="zh-CN" dirty="0" smtClean="0"/>
          </a:p>
          <a:p>
            <a:pPr lvl="1"/>
            <a:r>
              <a:rPr lang="en-US" altLang="zh-CN" dirty="0" smtClean="0"/>
              <a:t>&lt;? </a:t>
            </a:r>
            <a:r>
              <a:rPr lang="en-US" altLang="zh-CN" dirty="0"/>
              <a:t>…… ?&gt;</a:t>
            </a:r>
            <a:r>
              <a:rPr lang="zh-CN" altLang="en-US" dirty="0" smtClean="0"/>
              <a:t>：短标记模式，不推荐</a:t>
            </a:r>
            <a:endParaRPr lang="en-US" altLang="zh-CN" dirty="0" smtClean="0"/>
          </a:p>
          <a:p>
            <a:pPr lvl="1"/>
            <a:r>
              <a:rPr lang="en-US" altLang="zh-CN" dirty="0" smtClean="0"/>
              <a:t>&lt;% …… %&gt;</a:t>
            </a:r>
            <a:r>
              <a:rPr lang="zh-CN" altLang="en-US" dirty="0" smtClean="0"/>
              <a:t>：</a:t>
            </a:r>
            <a:r>
              <a:rPr lang="en-US" altLang="zh-CN" dirty="0" smtClean="0"/>
              <a:t>ASP</a:t>
            </a:r>
            <a:r>
              <a:rPr lang="zh-CN" altLang="en-US" dirty="0" smtClean="0"/>
              <a:t>风格模式，不推荐</a:t>
            </a:r>
            <a:endParaRPr lang="en-US" altLang="zh-CN" dirty="0" smtClean="0"/>
          </a:p>
          <a:p>
            <a:r>
              <a:rPr lang="en-US" altLang="zh-CN" dirty="0" smtClean="0">
                <a:hlinkClick r:id="rId3" action="ppaction://hlinkfile"/>
              </a:rPr>
              <a:t>example</a:t>
            </a:r>
            <a:endParaRPr lang="en-US" altLang="zh-CN" dirty="0" smtClean="0"/>
          </a:p>
          <a:p>
            <a:pPr lvl="1"/>
            <a:endParaRPr lang="zh-CN" altLang="en-US" dirty="0"/>
          </a:p>
        </p:txBody>
      </p:sp>
    </p:spTree>
    <p:extLst>
      <p:ext uri="{BB962C8B-B14F-4D97-AF65-F5344CB8AC3E}">
        <p14:creationId xmlns:p14="http://schemas.microsoft.com/office/powerpoint/2010/main" val="2125246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引入</a:t>
            </a:r>
            <a:r>
              <a:rPr lang="en-US" altLang="zh-CN" dirty="0"/>
              <a:t>PHP</a:t>
            </a:r>
            <a:r>
              <a:rPr lang="zh-CN" altLang="en-US" dirty="0"/>
              <a:t>方式</a:t>
            </a:r>
          </a:p>
        </p:txBody>
      </p:sp>
      <p:sp>
        <p:nvSpPr>
          <p:cNvPr id="3" name="内容占位符 2"/>
          <p:cNvSpPr>
            <a:spLocks noGrp="1"/>
          </p:cNvSpPr>
          <p:nvPr>
            <p:ph idx="1"/>
          </p:nvPr>
        </p:nvSpPr>
        <p:spPr/>
        <p:txBody>
          <a:bodyPr/>
          <a:lstStyle/>
          <a:p>
            <a:r>
              <a:rPr lang="zh-CN" altLang="en-US" dirty="0" smtClean="0"/>
              <a:t>将主要</a:t>
            </a:r>
            <a:r>
              <a:rPr lang="en-US" altLang="zh-CN" dirty="0" smtClean="0"/>
              <a:t>PHP</a:t>
            </a:r>
            <a:r>
              <a:rPr lang="zh-CN" altLang="en-US" dirty="0" smtClean="0"/>
              <a:t>代码和</a:t>
            </a:r>
            <a:r>
              <a:rPr lang="en-US" altLang="zh-CN" dirty="0" smtClean="0"/>
              <a:t>HTML</a:t>
            </a:r>
            <a:r>
              <a:rPr lang="zh-CN" altLang="en-US" dirty="0" smtClean="0"/>
              <a:t>分离</a:t>
            </a:r>
            <a:endParaRPr lang="en-US" altLang="zh-CN" dirty="0" smtClean="0"/>
          </a:p>
          <a:p>
            <a:pPr lvl="1"/>
            <a:r>
              <a:rPr lang="zh-CN" altLang="en-US" dirty="0" smtClean="0"/>
              <a:t>使用</a:t>
            </a:r>
            <a:r>
              <a:rPr lang="en-US" altLang="zh-CN" dirty="0" smtClean="0"/>
              <a:t>SSI</a:t>
            </a:r>
            <a:r>
              <a:rPr lang="zh-CN" altLang="en-US" dirty="0" smtClean="0"/>
              <a:t>技术引入文件</a:t>
            </a:r>
            <a:endParaRPr lang="en-US" altLang="zh-CN" dirty="0" smtClean="0"/>
          </a:p>
          <a:p>
            <a:pPr lvl="1"/>
            <a:r>
              <a:rPr lang="zh-CN" altLang="en-US" dirty="0" smtClean="0"/>
              <a:t>将类定义、数据库处理等写入单独的</a:t>
            </a:r>
            <a:r>
              <a:rPr lang="en-US" altLang="zh-CN" dirty="0" smtClean="0"/>
              <a:t>PHP</a:t>
            </a:r>
            <a:r>
              <a:rPr lang="zh-CN" altLang="en-US" dirty="0" smtClean="0"/>
              <a:t>文件中</a:t>
            </a:r>
            <a:endParaRPr lang="en-US" altLang="zh-CN" dirty="0" smtClean="0"/>
          </a:p>
          <a:p>
            <a:pPr lvl="1"/>
            <a:r>
              <a:rPr lang="en-US" altLang="zh-CN" dirty="0" smtClean="0"/>
              <a:t>include/include once</a:t>
            </a:r>
            <a:r>
              <a:rPr lang="zh-CN" altLang="en-US" dirty="0" smtClean="0"/>
              <a:t>：如所需文件不存在，会给出</a:t>
            </a:r>
            <a:r>
              <a:rPr lang="en-US" altLang="zh-CN" dirty="0" smtClean="0"/>
              <a:t>warning</a:t>
            </a:r>
            <a:r>
              <a:rPr lang="zh-CN" altLang="en-US" dirty="0" smtClean="0"/>
              <a:t>并继续执行</a:t>
            </a:r>
            <a:endParaRPr lang="en-US" altLang="zh-CN" dirty="0" smtClean="0"/>
          </a:p>
          <a:p>
            <a:pPr lvl="1"/>
            <a:r>
              <a:rPr lang="en-US" altLang="zh-CN" dirty="0" smtClean="0"/>
              <a:t>require/</a:t>
            </a:r>
            <a:r>
              <a:rPr lang="en-US" altLang="zh-CN" dirty="0" err="1" smtClean="0"/>
              <a:t>require_once</a:t>
            </a:r>
            <a:r>
              <a:rPr lang="zh-CN" altLang="en-US" dirty="0" smtClean="0"/>
              <a:t>：如所需文件不存在，会给出</a:t>
            </a:r>
            <a:r>
              <a:rPr lang="en-US" altLang="zh-CN" dirty="0" smtClean="0"/>
              <a:t>error</a:t>
            </a:r>
            <a:r>
              <a:rPr lang="zh-CN" altLang="en-US" dirty="0" smtClean="0"/>
              <a:t>并停止执行</a:t>
            </a:r>
            <a:endParaRPr lang="en-US" altLang="zh-CN" dirty="0" smtClean="0"/>
          </a:p>
          <a:p>
            <a:pPr lvl="1"/>
            <a:r>
              <a:rPr lang="zh-CN" altLang="en-US" dirty="0" smtClean="0"/>
              <a:t>使用</a:t>
            </a:r>
            <a:r>
              <a:rPr lang="en-US" altLang="zh-CN" dirty="0" smtClean="0"/>
              <a:t>_once</a:t>
            </a:r>
            <a:r>
              <a:rPr lang="zh-CN" altLang="en-US" dirty="0" smtClean="0"/>
              <a:t>可防止被多次引入</a:t>
            </a:r>
            <a:endParaRPr lang="en-US" altLang="zh-CN" dirty="0" smtClean="0"/>
          </a:p>
          <a:p>
            <a:r>
              <a:rPr lang="en-US" altLang="zh-CN" dirty="0" smtClean="0">
                <a:hlinkClick r:id="rId3" action="ppaction://hlinkfile"/>
              </a:rPr>
              <a:t>example</a:t>
            </a:r>
            <a:endParaRPr lang="en-US" altLang="zh-CN" dirty="0" smtClean="0"/>
          </a:p>
          <a:p>
            <a:endParaRPr lang="zh-CN" altLang="en-US" dirty="0"/>
          </a:p>
        </p:txBody>
      </p:sp>
    </p:spTree>
    <p:extLst>
      <p:ext uri="{BB962C8B-B14F-4D97-AF65-F5344CB8AC3E}">
        <p14:creationId xmlns:p14="http://schemas.microsoft.com/office/powerpoint/2010/main" val="8441868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IV</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en-US" altLang="zh-CN" dirty="0" smtClean="0"/>
              <a:t>PHP</a:t>
            </a:r>
            <a:r>
              <a:rPr lang="zh-CN" altLang="en-US" dirty="0" smtClean="0"/>
              <a:t>基本要素</a:t>
            </a:r>
            <a:endParaRPr lang="en-US" altLang="zh-CN" dirty="0"/>
          </a:p>
        </p:txBody>
      </p:sp>
    </p:spTree>
    <p:extLst>
      <p:ext uri="{BB962C8B-B14F-4D97-AF65-F5344CB8AC3E}">
        <p14:creationId xmlns:p14="http://schemas.microsoft.com/office/powerpoint/2010/main" val="66396658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基本语法</a:t>
            </a:r>
            <a:endParaRPr lang="zh-CN" altLang="en-US" dirty="0"/>
          </a:p>
        </p:txBody>
      </p:sp>
      <p:sp>
        <p:nvSpPr>
          <p:cNvPr id="3" name="内容占位符 2"/>
          <p:cNvSpPr>
            <a:spLocks noGrp="1"/>
          </p:cNvSpPr>
          <p:nvPr>
            <p:ph idx="1"/>
          </p:nvPr>
        </p:nvSpPr>
        <p:spPr/>
        <p:txBody>
          <a:bodyPr/>
          <a:lstStyle/>
          <a:p>
            <a:r>
              <a:rPr lang="en-US" altLang="zh-CN" dirty="0" smtClean="0"/>
              <a:t>PHP</a:t>
            </a:r>
            <a:r>
              <a:rPr lang="zh-CN" altLang="en-US" dirty="0" smtClean="0"/>
              <a:t>中提供三种注释</a:t>
            </a:r>
            <a:r>
              <a:rPr lang="en-US" altLang="zh-CN" dirty="0" smtClean="0"/>
              <a:t>:</a:t>
            </a:r>
          </a:p>
          <a:p>
            <a:pPr lvl="1"/>
            <a:r>
              <a:rPr lang="en-US" altLang="zh-CN" dirty="0" smtClean="0"/>
              <a:t>/*……</a:t>
            </a:r>
            <a:r>
              <a:rPr lang="zh-CN" altLang="en-US" dirty="0" smtClean="0"/>
              <a:t>*</a:t>
            </a:r>
            <a:r>
              <a:rPr lang="en-US" altLang="zh-CN" dirty="0" smtClean="0"/>
              <a:t>/</a:t>
            </a:r>
            <a:r>
              <a:rPr lang="zh-CN" altLang="en-US" dirty="0" smtClean="0"/>
              <a:t>，</a:t>
            </a:r>
            <a:r>
              <a:rPr lang="zh-CN" altLang="en-US" dirty="0"/>
              <a:t>可以跨越多</a:t>
            </a:r>
            <a:r>
              <a:rPr lang="zh-CN" altLang="en-US" dirty="0" smtClean="0"/>
              <a:t>行，建议用作模块注释</a:t>
            </a:r>
            <a:endParaRPr lang="en-US" altLang="zh-CN" dirty="0" smtClean="0"/>
          </a:p>
          <a:p>
            <a:pPr lvl="1"/>
            <a:r>
              <a:rPr lang="en-US" altLang="zh-CN" dirty="0"/>
              <a:t>// ……</a:t>
            </a:r>
            <a:r>
              <a:rPr lang="zh-CN" altLang="en-US" dirty="0"/>
              <a:t>，单行，</a:t>
            </a:r>
            <a:r>
              <a:rPr lang="en-US" altLang="zh-CN" dirty="0"/>
              <a:t>C++</a:t>
            </a:r>
            <a:r>
              <a:rPr lang="zh-CN" altLang="en-US" dirty="0"/>
              <a:t>风格</a:t>
            </a:r>
          </a:p>
          <a:p>
            <a:pPr lvl="1"/>
            <a:r>
              <a:rPr lang="en-US" altLang="zh-CN" dirty="0" smtClean="0"/>
              <a:t># ……</a:t>
            </a:r>
            <a:r>
              <a:rPr lang="zh-CN" altLang="en-US" dirty="0" smtClean="0"/>
              <a:t>，单行，</a:t>
            </a:r>
            <a:r>
              <a:rPr lang="en-US" altLang="zh-CN" dirty="0" smtClean="0"/>
              <a:t>Shell</a:t>
            </a:r>
            <a:r>
              <a:rPr lang="zh-CN" altLang="en-US" dirty="0" smtClean="0"/>
              <a:t>脚本风格</a:t>
            </a:r>
            <a:endParaRPr lang="en-US" altLang="zh-CN" dirty="0" smtClean="0"/>
          </a:p>
          <a:p>
            <a:r>
              <a:rPr lang="en-US" altLang="zh-CN" dirty="0" smtClean="0"/>
              <a:t>PHP</a:t>
            </a:r>
            <a:r>
              <a:rPr lang="zh-CN" altLang="en-US" dirty="0" smtClean="0"/>
              <a:t>以</a:t>
            </a:r>
            <a:r>
              <a:rPr lang="en-US" altLang="zh-CN" dirty="0" smtClean="0"/>
              <a:t>;</a:t>
            </a:r>
            <a:r>
              <a:rPr lang="zh-CN" altLang="en-US" dirty="0" smtClean="0"/>
              <a:t>作为语句结束符</a:t>
            </a:r>
            <a:endParaRPr lang="en-US" altLang="zh-CN" dirty="0" smtClean="0"/>
          </a:p>
          <a:p>
            <a:r>
              <a:rPr lang="en-US" altLang="zh-CN" dirty="0" smtClean="0"/>
              <a:t>PHP</a:t>
            </a:r>
            <a:r>
              <a:rPr lang="zh-CN" altLang="en-US" dirty="0" smtClean="0"/>
              <a:t>以</a:t>
            </a:r>
            <a:r>
              <a:rPr lang="en-US" altLang="zh-CN" dirty="0" smtClean="0"/>
              <a:t>{ }</a:t>
            </a:r>
            <a:r>
              <a:rPr lang="zh-CN" altLang="en-US" dirty="0" smtClean="0"/>
              <a:t>定义了代码块</a:t>
            </a:r>
            <a:endParaRPr lang="zh-CN" altLang="en-US" dirty="0"/>
          </a:p>
        </p:txBody>
      </p:sp>
    </p:spTree>
    <p:extLst>
      <p:ext uri="{BB962C8B-B14F-4D97-AF65-F5344CB8AC3E}">
        <p14:creationId xmlns:p14="http://schemas.microsoft.com/office/powerpoint/2010/main" val="64672924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基本语法</a:t>
            </a:r>
          </a:p>
        </p:txBody>
      </p:sp>
      <p:pic>
        <p:nvPicPr>
          <p:cNvPr id="4" name="内容占位符 3"/>
          <p:cNvPicPr>
            <a:picLocks noGrp="1" noChangeAspect="1"/>
          </p:cNvPicPr>
          <p:nvPr>
            <p:ph idx="1"/>
          </p:nvPr>
        </p:nvPicPr>
        <p:blipFill>
          <a:blip r:embed="rId2"/>
          <a:stretch>
            <a:fillRect/>
          </a:stretch>
        </p:blipFill>
        <p:spPr>
          <a:xfrm>
            <a:off x="1831521" y="1905000"/>
            <a:ext cx="5785758" cy="4114800"/>
          </a:xfrm>
          <a:prstGeom prst="rect">
            <a:avLst/>
          </a:prstGeom>
        </p:spPr>
      </p:pic>
    </p:spTree>
    <p:extLst>
      <p:ext uri="{BB962C8B-B14F-4D97-AF65-F5344CB8AC3E}">
        <p14:creationId xmlns:p14="http://schemas.microsoft.com/office/powerpoint/2010/main" val="28472728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关键字和保留字</a:t>
            </a:r>
            <a:endParaRPr lang="zh-CN" altLang="en-US" dirty="0"/>
          </a:p>
        </p:txBody>
      </p:sp>
      <p:pic>
        <p:nvPicPr>
          <p:cNvPr id="7" name="内容占位符 6"/>
          <p:cNvPicPr>
            <a:picLocks noGrp="1" noChangeAspect="1"/>
          </p:cNvPicPr>
          <p:nvPr>
            <p:ph idx="1"/>
          </p:nvPr>
        </p:nvPicPr>
        <p:blipFill>
          <a:blip r:embed="rId3"/>
          <a:stretch>
            <a:fillRect/>
          </a:stretch>
        </p:blipFill>
        <p:spPr>
          <a:xfrm>
            <a:off x="138064" y="1988840"/>
            <a:ext cx="8715472" cy="3960440"/>
          </a:xfrm>
          <a:prstGeom prst="rect">
            <a:avLst/>
          </a:prstGeom>
        </p:spPr>
      </p:pic>
    </p:spTree>
    <p:extLst>
      <p:ext uri="{BB962C8B-B14F-4D97-AF65-F5344CB8AC3E}">
        <p14:creationId xmlns:p14="http://schemas.microsoft.com/office/powerpoint/2010/main" val="304386150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标识符</a:t>
            </a:r>
            <a:endParaRPr lang="zh-CN" altLang="en-US" dirty="0"/>
          </a:p>
        </p:txBody>
      </p:sp>
      <p:sp>
        <p:nvSpPr>
          <p:cNvPr id="3" name="内容占位符 2"/>
          <p:cNvSpPr>
            <a:spLocks noGrp="1"/>
          </p:cNvSpPr>
          <p:nvPr>
            <p:ph idx="1"/>
          </p:nvPr>
        </p:nvSpPr>
        <p:spPr>
          <a:xfrm>
            <a:off x="827584" y="1628800"/>
            <a:ext cx="7694240" cy="4114800"/>
          </a:xfrm>
        </p:spPr>
        <p:txBody>
          <a:bodyPr/>
          <a:lstStyle/>
          <a:p>
            <a:r>
              <a:rPr lang="zh-CN" altLang="en-US" dirty="0" smtClean="0"/>
              <a:t>以字母、下划线</a:t>
            </a:r>
            <a:r>
              <a:rPr lang="en-US" altLang="zh-CN" dirty="0" smtClean="0"/>
              <a:t>_</a:t>
            </a:r>
            <a:r>
              <a:rPr lang="zh-CN" altLang="en-US" dirty="0" smtClean="0"/>
              <a:t>开始</a:t>
            </a:r>
            <a:endParaRPr lang="en-US" altLang="zh-CN" dirty="0" smtClean="0"/>
          </a:p>
          <a:p>
            <a:r>
              <a:rPr lang="zh-CN" altLang="en-US" dirty="0" smtClean="0"/>
              <a:t>其他字符可以是字母、下划线或数字</a:t>
            </a:r>
            <a:endParaRPr lang="en-US" altLang="zh-CN" dirty="0" smtClean="0"/>
          </a:p>
          <a:p>
            <a:r>
              <a:rPr lang="zh-CN" altLang="en-US" dirty="0" smtClean="0"/>
              <a:t>不能使用关键字、保留字、内置函数等作为标识符</a:t>
            </a:r>
            <a:endParaRPr lang="en-US" altLang="zh-CN" dirty="0" smtClean="0"/>
          </a:p>
          <a:p>
            <a:r>
              <a:rPr lang="zh-CN" altLang="en-US" dirty="0" smtClean="0"/>
              <a:t>标识符被用于变量时前面固定要加</a:t>
            </a:r>
            <a:r>
              <a:rPr lang="en-US" altLang="zh-CN" dirty="0" smtClean="0"/>
              <a:t>$</a:t>
            </a:r>
          </a:p>
          <a:p>
            <a:r>
              <a:rPr lang="zh-CN" altLang="en-US" dirty="0" smtClean="0"/>
              <a:t>标识符用于变量和常量时大小写相关</a:t>
            </a:r>
            <a:endParaRPr lang="en-US" altLang="zh-CN" dirty="0" smtClean="0"/>
          </a:p>
          <a:p>
            <a:r>
              <a:rPr lang="zh-CN" altLang="en-US" dirty="0" smtClean="0"/>
              <a:t>标识符用于关键字、保留字、用户自定义函数和类名时大小写无关</a:t>
            </a:r>
            <a:r>
              <a:rPr lang="en-US" altLang="zh-CN" dirty="0" smtClean="0"/>
              <a:t>		</a:t>
            </a:r>
            <a:r>
              <a:rPr lang="en-US" altLang="zh-CN" dirty="0" smtClean="0">
                <a:hlinkClick r:id="rId3" action="ppaction://hlinkfile"/>
              </a:rPr>
              <a:t>example</a:t>
            </a:r>
            <a:endParaRPr lang="en-US" altLang="zh-CN" dirty="0" smtClean="0"/>
          </a:p>
          <a:p>
            <a:r>
              <a:rPr lang="zh-CN" altLang="en-US" dirty="0" smtClean="0"/>
              <a:t>变量名可以与函数名相同（不建议）</a:t>
            </a:r>
            <a:endParaRPr lang="zh-CN" altLang="en-US" dirty="0"/>
          </a:p>
        </p:txBody>
      </p:sp>
    </p:spTree>
    <p:extLst>
      <p:ext uri="{BB962C8B-B14F-4D97-AF65-F5344CB8AC3E}">
        <p14:creationId xmlns:p14="http://schemas.microsoft.com/office/powerpoint/2010/main" val="63363391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数据类型</a:t>
            </a:r>
            <a:endParaRPr lang="zh-CN" altLang="en-US" dirty="0"/>
          </a:p>
        </p:txBody>
      </p:sp>
      <p:sp>
        <p:nvSpPr>
          <p:cNvPr id="3" name="内容占位符 2"/>
          <p:cNvSpPr>
            <a:spLocks noGrp="1"/>
          </p:cNvSpPr>
          <p:nvPr>
            <p:ph idx="1"/>
          </p:nvPr>
        </p:nvSpPr>
        <p:spPr/>
        <p:txBody>
          <a:bodyPr/>
          <a:lstStyle/>
          <a:p>
            <a:r>
              <a:rPr lang="en-US" altLang="zh-CN" dirty="0" smtClean="0"/>
              <a:t>4</a:t>
            </a:r>
            <a:r>
              <a:rPr lang="zh-CN" altLang="en-US" dirty="0" smtClean="0"/>
              <a:t>种标量类型</a:t>
            </a:r>
            <a:endParaRPr lang="en-US" altLang="zh-CN" dirty="0" smtClean="0"/>
          </a:p>
          <a:p>
            <a:pPr lvl="1"/>
            <a:r>
              <a:rPr lang="en-US" altLang="zh-CN" dirty="0" err="1"/>
              <a:t>boolean</a:t>
            </a:r>
            <a:r>
              <a:rPr lang="zh-CN" altLang="en-US" dirty="0"/>
              <a:t>（布尔型）                   </a:t>
            </a:r>
            <a:endParaRPr lang="en-US" altLang="zh-CN" dirty="0" smtClean="0"/>
          </a:p>
          <a:p>
            <a:pPr lvl="1"/>
            <a:r>
              <a:rPr lang="en-US" altLang="zh-CN" dirty="0" smtClean="0"/>
              <a:t>integer</a:t>
            </a:r>
            <a:r>
              <a:rPr lang="zh-CN" altLang="en-US" dirty="0"/>
              <a:t>（整型）                   </a:t>
            </a:r>
            <a:endParaRPr lang="en-US" altLang="zh-CN" dirty="0" smtClean="0"/>
          </a:p>
          <a:p>
            <a:pPr lvl="1"/>
            <a:r>
              <a:rPr lang="en-US" altLang="zh-CN" dirty="0" smtClean="0"/>
              <a:t>float</a:t>
            </a:r>
            <a:r>
              <a:rPr lang="zh-CN" altLang="en-US" dirty="0"/>
              <a:t>（浮点型，也称作 </a:t>
            </a:r>
            <a:r>
              <a:rPr lang="en-US" altLang="zh-CN" dirty="0"/>
              <a:t>double)                   </a:t>
            </a:r>
            <a:endParaRPr lang="en-US" altLang="zh-CN" dirty="0" smtClean="0"/>
          </a:p>
          <a:p>
            <a:pPr lvl="1"/>
            <a:r>
              <a:rPr lang="en-US" altLang="zh-CN" dirty="0" smtClean="0"/>
              <a:t>string</a:t>
            </a:r>
            <a:r>
              <a:rPr lang="zh-CN" altLang="en-US" dirty="0"/>
              <a:t>（字符串</a:t>
            </a:r>
            <a:r>
              <a:rPr lang="zh-CN" altLang="en-US" dirty="0" smtClean="0"/>
              <a:t>）</a:t>
            </a:r>
            <a:endParaRPr lang="en-US" altLang="zh-CN" dirty="0" smtClean="0"/>
          </a:p>
          <a:p>
            <a:r>
              <a:rPr lang="en-US" altLang="zh-CN" dirty="0" smtClean="0"/>
              <a:t>2</a:t>
            </a:r>
            <a:r>
              <a:rPr lang="zh-CN" altLang="en-US" dirty="0" smtClean="0"/>
              <a:t>种复合类型</a:t>
            </a:r>
            <a:endParaRPr lang="en-US" altLang="zh-CN" dirty="0" smtClean="0"/>
          </a:p>
          <a:p>
            <a:pPr lvl="1"/>
            <a:r>
              <a:rPr lang="en-US" altLang="zh-CN" dirty="0"/>
              <a:t>array</a:t>
            </a:r>
            <a:r>
              <a:rPr lang="zh-CN" altLang="en-US" dirty="0"/>
              <a:t>（数组）                   </a:t>
            </a:r>
            <a:endParaRPr lang="en-US" altLang="zh-CN" dirty="0" smtClean="0"/>
          </a:p>
          <a:p>
            <a:pPr lvl="1"/>
            <a:r>
              <a:rPr lang="en-US" altLang="zh-CN" dirty="0" smtClean="0"/>
              <a:t>object</a:t>
            </a:r>
            <a:r>
              <a:rPr lang="zh-CN" altLang="en-US" dirty="0"/>
              <a:t>（对象）</a:t>
            </a:r>
            <a:endParaRPr lang="en-US" altLang="zh-CN" dirty="0" smtClean="0"/>
          </a:p>
        </p:txBody>
      </p:sp>
    </p:spTree>
    <p:extLst>
      <p:ext uri="{BB962C8B-B14F-4D97-AF65-F5344CB8AC3E}">
        <p14:creationId xmlns:p14="http://schemas.microsoft.com/office/powerpoint/2010/main" val="412366921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数据类型</a:t>
            </a:r>
          </a:p>
        </p:txBody>
      </p:sp>
      <p:sp>
        <p:nvSpPr>
          <p:cNvPr id="3" name="内容占位符 2"/>
          <p:cNvSpPr>
            <a:spLocks noGrp="1"/>
          </p:cNvSpPr>
          <p:nvPr>
            <p:ph idx="1"/>
          </p:nvPr>
        </p:nvSpPr>
        <p:spPr/>
        <p:txBody>
          <a:bodyPr/>
          <a:lstStyle/>
          <a:p>
            <a:r>
              <a:rPr lang="en-US" altLang="zh-CN" dirty="0" smtClean="0"/>
              <a:t>2</a:t>
            </a:r>
            <a:r>
              <a:rPr lang="zh-CN" altLang="en-US" dirty="0" smtClean="0"/>
              <a:t>种特殊类型</a:t>
            </a:r>
            <a:endParaRPr lang="en-US" altLang="zh-CN" dirty="0" smtClean="0"/>
          </a:p>
          <a:p>
            <a:pPr lvl="1"/>
            <a:r>
              <a:rPr lang="en-US" altLang="zh-CN" dirty="0"/>
              <a:t>resource</a:t>
            </a:r>
            <a:r>
              <a:rPr lang="zh-CN" altLang="en-US" dirty="0"/>
              <a:t>（资源）                   </a:t>
            </a:r>
            <a:endParaRPr lang="en-US" altLang="zh-CN" dirty="0" smtClean="0"/>
          </a:p>
          <a:p>
            <a:pPr lvl="1"/>
            <a:r>
              <a:rPr lang="en-US" altLang="zh-CN" dirty="0" smtClean="0"/>
              <a:t>NULL</a:t>
            </a:r>
            <a:r>
              <a:rPr lang="zh-CN" altLang="en-US" dirty="0"/>
              <a:t>（无类型</a:t>
            </a:r>
            <a:r>
              <a:rPr lang="zh-CN" altLang="en-US" dirty="0" smtClean="0"/>
              <a:t>）</a:t>
            </a:r>
            <a:endParaRPr lang="en-US" altLang="zh-CN" dirty="0" smtClean="0"/>
          </a:p>
          <a:p>
            <a:r>
              <a:rPr lang="en-US" altLang="zh-CN" dirty="0" smtClean="0"/>
              <a:t>3</a:t>
            </a:r>
            <a:r>
              <a:rPr lang="zh-CN" altLang="en-US" dirty="0" smtClean="0"/>
              <a:t>种伪类型</a:t>
            </a:r>
            <a:endParaRPr lang="en-US" altLang="zh-CN" dirty="0" smtClean="0"/>
          </a:p>
          <a:p>
            <a:pPr lvl="1"/>
            <a:r>
              <a:rPr lang="en-US" altLang="zh-CN" dirty="0"/>
              <a:t>mixed</a:t>
            </a:r>
            <a:r>
              <a:rPr lang="zh-CN" altLang="en-US" dirty="0"/>
              <a:t>（混合类型）                    </a:t>
            </a:r>
            <a:endParaRPr lang="en-US" altLang="zh-CN" dirty="0" smtClean="0"/>
          </a:p>
          <a:p>
            <a:pPr lvl="1"/>
            <a:r>
              <a:rPr lang="en-US" altLang="zh-CN" dirty="0" smtClean="0"/>
              <a:t>number</a:t>
            </a:r>
            <a:r>
              <a:rPr lang="zh-CN" altLang="en-US" dirty="0"/>
              <a:t>（数字类型）                    </a:t>
            </a:r>
            <a:endParaRPr lang="en-US" altLang="zh-CN" dirty="0" smtClean="0"/>
          </a:p>
          <a:p>
            <a:pPr lvl="1"/>
            <a:r>
              <a:rPr lang="en-US" altLang="zh-CN" dirty="0" smtClean="0"/>
              <a:t>callback</a:t>
            </a:r>
            <a:r>
              <a:rPr lang="zh-CN" altLang="en-US" dirty="0"/>
              <a:t>（回调类型）</a:t>
            </a:r>
          </a:p>
        </p:txBody>
      </p:sp>
    </p:spTree>
    <p:extLst>
      <p:ext uri="{BB962C8B-B14F-4D97-AF65-F5344CB8AC3E}">
        <p14:creationId xmlns:p14="http://schemas.microsoft.com/office/powerpoint/2010/main" val="295560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2946" name="Rectangle 2"/>
          <p:cNvSpPr>
            <a:spLocks noGrp="1" noChangeArrowheads="1"/>
          </p:cNvSpPr>
          <p:nvPr>
            <p:ph type="title"/>
          </p:nvPr>
        </p:nvSpPr>
        <p:spPr/>
        <p:txBody>
          <a:bodyPr/>
          <a:lstStyle/>
          <a:p>
            <a:r>
              <a:rPr lang="en-US" altLang="zh-CN"/>
              <a:t>Web</a:t>
            </a:r>
            <a:r>
              <a:rPr lang="zh-CN" altLang="en-US"/>
              <a:t>服务器功能</a:t>
            </a:r>
          </a:p>
        </p:txBody>
      </p:sp>
      <p:sp>
        <p:nvSpPr>
          <p:cNvPr id="1362947"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基本功</a:t>
            </a:r>
            <a:r>
              <a:rPr lang="zh-CN" altLang="en-US" dirty="0" smtClean="0"/>
              <a:t>能</a:t>
            </a:r>
            <a:endParaRPr lang="en-US" altLang="zh-CN" dirty="0"/>
          </a:p>
          <a:p>
            <a:pPr lvl="1"/>
            <a:r>
              <a:rPr lang="zh-CN" altLang="en-US" dirty="0"/>
              <a:t>和客户建立</a:t>
            </a:r>
            <a:r>
              <a:rPr lang="zh-CN" altLang="en-US" dirty="0" smtClean="0"/>
              <a:t>连接</a:t>
            </a:r>
            <a:endParaRPr lang="zh-CN" altLang="en-US" dirty="0"/>
          </a:p>
          <a:p>
            <a:pPr lvl="1"/>
            <a:r>
              <a:rPr lang="zh-CN" altLang="en-US" dirty="0"/>
              <a:t>解释客户的请求</a:t>
            </a:r>
            <a:r>
              <a:rPr lang="zh-CN" altLang="en-US" dirty="0" smtClean="0"/>
              <a:t>消息</a:t>
            </a:r>
            <a:endParaRPr lang="zh-CN" altLang="en-US" dirty="0"/>
          </a:p>
          <a:p>
            <a:pPr lvl="1"/>
            <a:r>
              <a:rPr lang="zh-CN" altLang="en-US" dirty="0"/>
              <a:t>按照用户的要求执行相应的</a:t>
            </a:r>
            <a:r>
              <a:rPr lang="zh-CN" altLang="en-US" dirty="0" smtClean="0"/>
              <a:t>处理</a:t>
            </a:r>
            <a:endParaRPr lang="zh-CN" altLang="en-US" dirty="0"/>
          </a:p>
          <a:p>
            <a:pPr lvl="1"/>
            <a:r>
              <a:rPr lang="zh-CN" altLang="en-US" dirty="0"/>
              <a:t>将处理结果作为响应消息返回给</a:t>
            </a:r>
            <a:r>
              <a:rPr lang="zh-CN" altLang="en-US" dirty="0" smtClean="0"/>
              <a:t>客户</a:t>
            </a:r>
          </a:p>
          <a:p>
            <a:r>
              <a:rPr lang="zh-CN" altLang="en-US" dirty="0" smtClean="0"/>
              <a:t>高级功能</a:t>
            </a:r>
            <a:endParaRPr lang="en-US" altLang="zh-CN" dirty="0" smtClean="0"/>
          </a:p>
          <a:p>
            <a:pPr lvl="1"/>
            <a:r>
              <a:rPr lang="zh-CN" altLang="en-US" dirty="0" smtClean="0"/>
              <a:t>将</a:t>
            </a:r>
            <a:r>
              <a:rPr lang="zh-CN" altLang="en-US" dirty="0"/>
              <a:t>客户提交的信息传递给</a:t>
            </a:r>
            <a:r>
              <a:rPr lang="en-US" altLang="zh-CN" dirty="0"/>
              <a:t>CGI</a:t>
            </a:r>
            <a:r>
              <a:rPr lang="zh-CN" altLang="en-US" dirty="0"/>
              <a:t>程序或</a:t>
            </a:r>
            <a:r>
              <a:rPr lang="en-US" altLang="zh-CN" dirty="0"/>
              <a:t>ASP</a:t>
            </a:r>
            <a:r>
              <a:rPr lang="zh-CN" altLang="en-US" dirty="0"/>
              <a:t>脚本等服务器端应用程序</a:t>
            </a:r>
          </a:p>
          <a:p>
            <a:pPr lvl="1"/>
            <a:r>
              <a:rPr lang="zh-CN" altLang="en-US" dirty="0"/>
              <a:t>接收服务器端应用程序的输出结果</a:t>
            </a:r>
          </a:p>
        </p:txBody>
      </p:sp>
    </p:spTree>
    <p:extLst>
      <p:ext uri="{BB962C8B-B14F-4D97-AF65-F5344CB8AC3E}">
        <p14:creationId xmlns:p14="http://schemas.microsoft.com/office/powerpoint/2010/main" val="19779780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数据类型</a:t>
            </a:r>
          </a:p>
        </p:txBody>
      </p:sp>
      <p:sp>
        <p:nvSpPr>
          <p:cNvPr id="3" name="内容占位符 2"/>
          <p:cNvSpPr>
            <a:spLocks noGrp="1"/>
          </p:cNvSpPr>
          <p:nvPr>
            <p:ph idx="1"/>
          </p:nvPr>
        </p:nvSpPr>
        <p:spPr/>
        <p:txBody>
          <a:bodyPr/>
          <a:lstStyle/>
          <a:p>
            <a:r>
              <a:rPr lang="en-US" altLang="zh-CN" dirty="0" smtClean="0"/>
              <a:t>NULL</a:t>
            </a:r>
            <a:r>
              <a:rPr lang="zh-CN" altLang="en-US" dirty="0" smtClean="0"/>
              <a:t>类型表示空</a:t>
            </a:r>
            <a:endParaRPr lang="en-US" altLang="zh-CN" dirty="0" smtClean="0"/>
          </a:p>
          <a:p>
            <a:pPr lvl="1"/>
            <a:r>
              <a:rPr lang="zh-CN" altLang="en-US" dirty="0" smtClean="0"/>
              <a:t>没有被赋值、已经被重置或直接赋值为</a:t>
            </a:r>
            <a:r>
              <a:rPr lang="en-US" altLang="zh-CN" dirty="0" smtClean="0"/>
              <a:t>null</a:t>
            </a:r>
            <a:r>
              <a:rPr lang="zh-CN" altLang="en-US" dirty="0" smtClean="0"/>
              <a:t>的变量就是</a:t>
            </a:r>
            <a:r>
              <a:rPr lang="en-US" altLang="zh-CN" dirty="0" smtClean="0"/>
              <a:t>NULL</a:t>
            </a:r>
            <a:r>
              <a:rPr lang="zh-CN" altLang="en-US" dirty="0" smtClean="0"/>
              <a:t>类型变量</a:t>
            </a:r>
            <a:endParaRPr lang="en-US" altLang="zh-CN" dirty="0" smtClean="0"/>
          </a:p>
          <a:p>
            <a:r>
              <a:rPr lang="en-US" altLang="zh-CN" dirty="0" err="1"/>
              <a:t>b</a:t>
            </a:r>
            <a:r>
              <a:rPr lang="en-US" altLang="zh-CN" dirty="0" err="1" smtClean="0"/>
              <a:t>oolean</a:t>
            </a:r>
            <a:r>
              <a:rPr lang="zh-CN" altLang="en-US" dirty="0"/>
              <a:t>类型有</a:t>
            </a:r>
            <a:r>
              <a:rPr lang="en-US" altLang="zh-CN" dirty="0"/>
              <a:t>true</a:t>
            </a:r>
            <a:r>
              <a:rPr lang="zh-CN" altLang="en-US" dirty="0"/>
              <a:t>和</a:t>
            </a:r>
            <a:r>
              <a:rPr lang="en-US" altLang="zh-CN" dirty="0"/>
              <a:t>false</a:t>
            </a:r>
            <a:r>
              <a:rPr lang="zh-CN" altLang="en-US" dirty="0"/>
              <a:t>两个</a:t>
            </a:r>
            <a:r>
              <a:rPr lang="zh-CN" altLang="en-US" dirty="0" smtClean="0"/>
              <a:t>值</a:t>
            </a:r>
            <a:endParaRPr lang="en-US" altLang="zh-CN" dirty="0" smtClean="0"/>
          </a:p>
          <a:p>
            <a:r>
              <a:rPr lang="en-US" altLang="zh-CN" dirty="0" smtClean="0"/>
              <a:t>integer</a:t>
            </a:r>
            <a:r>
              <a:rPr lang="zh-CN" altLang="en-US" dirty="0" smtClean="0"/>
              <a:t>类型相当于</a:t>
            </a:r>
            <a:r>
              <a:rPr lang="en-US" altLang="zh-CN" dirty="0" smtClean="0"/>
              <a:t>C</a:t>
            </a:r>
            <a:r>
              <a:rPr lang="zh-CN" altLang="en-US" dirty="0" smtClean="0"/>
              <a:t>中的</a:t>
            </a:r>
            <a:r>
              <a:rPr lang="en-US" altLang="zh-CN" dirty="0" smtClean="0"/>
              <a:t>long</a:t>
            </a:r>
            <a:r>
              <a:rPr lang="zh-CN" altLang="en-US" dirty="0" smtClean="0"/>
              <a:t>型整数</a:t>
            </a:r>
            <a:endParaRPr lang="en-US" altLang="zh-CN" dirty="0" smtClean="0"/>
          </a:p>
          <a:p>
            <a:pPr lvl="1"/>
            <a:r>
              <a:rPr lang="zh-CN" altLang="en-US" dirty="0" smtClean="0"/>
              <a:t>不同平台范围不同</a:t>
            </a:r>
            <a:endParaRPr lang="en-US" altLang="zh-CN" dirty="0" smtClean="0"/>
          </a:p>
          <a:p>
            <a:pPr lvl="1"/>
            <a:r>
              <a:rPr lang="zh-CN" altLang="en-US" dirty="0" smtClean="0"/>
              <a:t>可以使用十进制、八进制、十六进制或二进制</a:t>
            </a:r>
            <a:endParaRPr lang="en-US" altLang="zh-CN" dirty="0" smtClean="0"/>
          </a:p>
          <a:p>
            <a:r>
              <a:rPr lang="en-US" altLang="zh-CN" dirty="0" smtClean="0"/>
              <a:t>float</a:t>
            </a:r>
            <a:r>
              <a:rPr lang="zh-CN" altLang="en-US" dirty="0" smtClean="0"/>
              <a:t>类型相当于</a:t>
            </a:r>
            <a:r>
              <a:rPr lang="en-US" altLang="zh-CN" dirty="0" smtClean="0"/>
              <a:t>C</a:t>
            </a:r>
            <a:r>
              <a:rPr lang="zh-CN" altLang="en-US" dirty="0" smtClean="0"/>
              <a:t>中的</a:t>
            </a:r>
            <a:r>
              <a:rPr lang="en-US" altLang="zh-CN" dirty="0" smtClean="0"/>
              <a:t>double</a:t>
            </a:r>
            <a:r>
              <a:rPr lang="zh-CN" altLang="en-US" dirty="0" smtClean="0"/>
              <a:t>型浮点数</a:t>
            </a:r>
            <a:endParaRPr lang="en-US" altLang="zh-CN" dirty="0" smtClean="0"/>
          </a:p>
          <a:p>
            <a:pPr lvl="1"/>
            <a:r>
              <a:rPr lang="zh-CN" altLang="en-US" dirty="0" smtClean="0"/>
              <a:t>可以使用普通格式或科学计数法</a:t>
            </a:r>
            <a:endParaRPr lang="en-US" altLang="zh-CN" dirty="0"/>
          </a:p>
          <a:p>
            <a:endParaRPr lang="zh-CN" altLang="en-US" dirty="0"/>
          </a:p>
        </p:txBody>
      </p:sp>
    </p:spTree>
    <p:extLst>
      <p:ext uri="{BB962C8B-B14F-4D97-AF65-F5344CB8AC3E}">
        <p14:creationId xmlns:p14="http://schemas.microsoft.com/office/powerpoint/2010/main" val="5319832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数据类型</a:t>
            </a:r>
          </a:p>
        </p:txBody>
      </p:sp>
      <p:sp>
        <p:nvSpPr>
          <p:cNvPr id="3" name="内容占位符 2"/>
          <p:cNvSpPr>
            <a:spLocks noGrp="1"/>
          </p:cNvSpPr>
          <p:nvPr>
            <p:ph idx="1"/>
          </p:nvPr>
        </p:nvSpPr>
        <p:spPr>
          <a:xfrm>
            <a:off x="838200" y="1628800"/>
            <a:ext cx="7772400" cy="4114800"/>
          </a:xfrm>
        </p:spPr>
        <p:txBody>
          <a:bodyPr/>
          <a:lstStyle/>
          <a:p>
            <a:r>
              <a:rPr lang="en-US" altLang="zh-CN" dirty="0"/>
              <a:t>s</a:t>
            </a:r>
            <a:r>
              <a:rPr lang="en-US" altLang="zh-CN" dirty="0" smtClean="0"/>
              <a:t>tring</a:t>
            </a:r>
            <a:r>
              <a:rPr lang="zh-CN" altLang="en-US" dirty="0" smtClean="0"/>
              <a:t>类型用于表示字符串</a:t>
            </a:r>
            <a:r>
              <a:rPr lang="en-US" altLang="zh-CN" dirty="0" smtClean="0"/>
              <a:t>		</a:t>
            </a:r>
            <a:r>
              <a:rPr lang="en-US" altLang="zh-CN" dirty="0" smtClean="0">
                <a:hlinkClick r:id="rId3" action="ppaction://hlinkfile"/>
              </a:rPr>
              <a:t>example</a:t>
            </a:r>
            <a:endParaRPr lang="en-US" altLang="zh-CN" dirty="0" smtClean="0"/>
          </a:p>
          <a:p>
            <a:pPr lvl="1"/>
            <a:r>
              <a:rPr lang="zh-CN" altLang="en-US" dirty="0" smtClean="0"/>
              <a:t>包含在</a:t>
            </a:r>
            <a:r>
              <a:rPr lang="en-US" altLang="zh-CN" dirty="0" smtClean="0"/>
              <a:t>”……”</a:t>
            </a:r>
            <a:r>
              <a:rPr lang="zh-CN" altLang="en-US" dirty="0" smtClean="0"/>
              <a:t>或</a:t>
            </a:r>
            <a:r>
              <a:rPr lang="en-US" altLang="zh-CN" dirty="0" smtClean="0"/>
              <a:t>’……’</a:t>
            </a:r>
            <a:r>
              <a:rPr lang="zh-CN" altLang="en-US" dirty="0" smtClean="0"/>
              <a:t>中的字符序列</a:t>
            </a:r>
            <a:endParaRPr lang="en-US" altLang="zh-CN" dirty="0" smtClean="0"/>
          </a:p>
          <a:p>
            <a:pPr lvl="1"/>
            <a:r>
              <a:rPr lang="zh-CN" altLang="en-US" dirty="0" smtClean="0"/>
              <a:t>可以用</a:t>
            </a:r>
            <a:r>
              <a:rPr lang="en-US" altLang="zh-CN" dirty="0" smtClean="0"/>
              <a:t>{}</a:t>
            </a:r>
            <a:r>
              <a:rPr lang="zh-CN" altLang="en-US" dirty="0" smtClean="0"/>
              <a:t>明确进行变量插值</a:t>
            </a:r>
            <a:endParaRPr lang="en-US" altLang="zh-CN" dirty="0" smtClean="0"/>
          </a:p>
          <a:p>
            <a:pPr lvl="1"/>
            <a:r>
              <a:rPr lang="zh-CN" altLang="en-US" dirty="0" smtClean="0"/>
              <a:t>单引号中字符串不能插值，仅支持</a:t>
            </a:r>
            <a:r>
              <a:rPr lang="en-US" altLang="zh-CN" dirty="0" smtClean="0"/>
              <a:t>\’</a:t>
            </a:r>
            <a:r>
              <a:rPr lang="zh-CN" altLang="en-US" dirty="0" smtClean="0"/>
              <a:t>和</a:t>
            </a:r>
            <a:r>
              <a:rPr lang="en-US" altLang="zh-CN" dirty="0" smtClean="0"/>
              <a:t>\\</a:t>
            </a:r>
            <a:r>
              <a:rPr lang="zh-CN" altLang="en-US" dirty="0" smtClean="0"/>
              <a:t>转义序列</a:t>
            </a:r>
            <a:endParaRPr lang="en-US" altLang="zh-CN" dirty="0" smtClean="0"/>
          </a:p>
          <a:p>
            <a:pPr lvl="1"/>
            <a:r>
              <a:rPr lang="zh-CN" altLang="en-US" dirty="0" smtClean="0"/>
              <a:t>双引号</a:t>
            </a:r>
            <a:r>
              <a:rPr lang="zh-CN" altLang="en-US" dirty="0"/>
              <a:t>中</a:t>
            </a:r>
            <a:r>
              <a:rPr lang="zh-CN" altLang="en-US" dirty="0" smtClean="0"/>
              <a:t>字符串可以插值，支持大量转义</a:t>
            </a:r>
            <a:r>
              <a:rPr lang="zh-CN" altLang="en-US" dirty="0"/>
              <a:t>序列</a:t>
            </a:r>
            <a:endParaRPr lang="en-US" altLang="zh-CN" dirty="0" smtClean="0"/>
          </a:p>
        </p:txBody>
      </p:sp>
      <p:pic>
        <p:nvPicPr>
          <p:cNvPr id="4" name="图片 3"/>
          <p:cNvPicPr>
            <a:picLocks noChangeAspect="1"/>
          </p:cNvPicPr>
          <p:nvPr/>
        </p:nvPicPr>
        <p:blipFill>
          <a:blip r:embed="rId4"/>
          <a:stretch>
            <a:fillRect/>
          </a:stretch>
        </p:blipFill>
        <p:spPr>
          <a:xfrm>
            <a:off x="1439284" y="4077072"/>
            <a:ext cx="6570232" cy="2160240"/>
          </a:xfrm>
          <a:prstGeom prst="rect">
            <a:avLst/>
          </a:prstGeom>
        </p:spPr>
      </p:pic>
    </p:spTree>
    <p:extLst>
      <p:ext uri="{BB962C8B-B14F-4D97-AF65-F5344CB8AC3E}">
        <p14:creationId xmlns:p14="http://schemas.microsoft.com/office/powerpoint/2010/main" val="320803066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数据类型</a:t>
            </a:r>
          </a:p>
        </p:txBody>
      </p:sp>
      <p:sp>
        <p:nvSpPr>
          <p:cNvPr id="3" name="内容占位符 2"/>
          <p:cNvSpPr>
            <a:spLocks noGrp="1"/>
          </p:cNvSpPr>
          <p:nvPr>
            <p:ph idx="1"/>
          </p:nvPr>
        </p:nvSpPr>
        <p:spPr/>
        <p:txBody>
          <a:bodyPr/>
          <a:lstStyle/>
          <a:p>
            <a:r>
              <a:rPr lang="en-US" altLang="zh-CN" dirty="0"/>
              <a:t>string</a:t>
            </a:r>
            <a:r>
              <a:rPr lang="zh-CN" altLang="en-US" dirty="0" smtClean="0"/>
              <a:t>类型还支持</a:t>
            </a:r>
            <a:r>
              <a:rPr lang="en-US" altLang="zh-CN" dirty="0" err="1"/>
              <a:t>heredoc</a:t>
            </a:r>
            <a:r>
              <a:rPr lang="zh-CN" altLang="en-US" dirty="0"/>
              <a:t>和</a:t>
            </a:r>
            <a:r>
              <a:rPr lang="en-US" altLang="zh-CN" dirty="0" err="1"/>
              <a:t>nowdoc</a:t>
            </a:r>
            <a:r>
              <a:rPr lang="zh-CN" altLang="en-US" dirty="0"/>
              <a:t>语法</a:t>
            </a:r>
            <a:r>
              <a:rPr lang="zh-CN" altLang="en-US" dirty="0" smtClean="0"/>
              <a:t>结构</a:t>
            </a:r>
            <a:endParaRPr lang="en-US" altLang="zh-CN" dirty="0" smtClean="0"/>
          </a:p>
          <a:p>
            <a:pPr lvl="1"/>
            <a:r>
              <a:rPr lang="zh-CN" altLang="en-US" dirty="0" smtClean="0"/>
              <a:t>都以</a:t>
            </a:r>
            <a:r>
              <a:rPr lang="en-US" altLang="zh-CN" dirty="0" smtClean="0"/>
              <a:t>&lt;&lt;&lt; </a:t>
            </a:r>
            <a:r>
              <a:rPr lang="zh-CN" altLang="en-US" dirty="0" smtClean="0"/>
              <a:t>标识符开头，以另起一行的标识符加分号结尾</a:t>
            </a:r>
            <a:endParaRPr lang="en-US" altLang="zh-CN" dirty="0" smtClean="0"/>
          </a:p>
          <a:p>
            <a:pPr lvl="1"/>
            <a:r>
              <a:rPr lang="en-US" altLang="zh-CN" dirty="0" smtClean="0"/>
              <a:t>&lt;&lt;&lt;</a:t>
            </a:r>
            <a:r>
              <a:rPr lang="zh-CN" altLang="en-US" dirty="0" smtClean="0"/>
              <a:t>和标识符之间必须有个空格，其后必须换行；</a:t>
            </a:r>
            <a:r>
              <a:rPr lang="en-US" altLang="zh-CN" dirty="0"/>
              <a:t> </a:t>
            </a:r>
            <a:r>
              <a:rPr lang="en-US" altLang="zh-CN" dirty="0" err="1"/>
              <a:t>now</a:t>
            </a:r>
            <a:r>
              <a:rPr lang="en-US" altLang="zh-CN" dirty="0" err="1" smtClean="0"/>
              <a:t>doc</a:t>
            </a:r>
            <a:r>
              <a:rPr lang="zh-CN" altLang="en-US" dirty="0" smtClean="0"/>
              <a:t>中标识符必须用单引号</a:t>
            </a:r>
            <a:r>
              <a:rPr lang="en-US" altLang="zh-CN" dirty="0" smtClean="0"/>
              <a:t>’ ’</a:t>
            </a:r>
            <a:r>
              <a:rPr lang="zh-CN" altLang="en-US" dirty="0" smtClean="0"/>
              <a:t>包含起来</a:t>
            </a:r>
            <a:endParaRPr lang="en-US" altLang="zh-CN" dirty="0" smtClean="0"/>
          </a:p>
          <a:p>
            <a:pPr lvl="1"/>
            <a:r>
              <a:rPr lang="zh-CN" altLang="en-US" dirty="0" smtClean="0"/>
              <a:t>结束那行标识符不能缩进，分号后前后不能有任何空白或制表符</a:t>
            </a:r>
            <a:endParaRPr lang="en-US" altLang="zh-CN" dirty="0" smtClean="0"/>
          </a:p>
          <a:p>
            <a:pPr lvl="1"/>
            <a:r>
              <a:rPr lang="en-US" altLang="zh-CN" dirty="0" err="1"/>
              <a:t>heredoc</a:t>
            </a:r>
            <a:r>
              <a:rPr lang="zh-CN" altLang="en-US" dirty="0"/>
              <a:t>和</a:t>
            </a:r>
            <a:r>
              <a:rPr lang="en-US" altLang="zh-CN" dirty="0" err="1" smtClean="0"/>
              <a:t>nowdoc</a:t>
            </a:r>
            <a:r>
              <a:rPr lang="zh-CN" altLang="en-US" dirty="0" smtClean="0"/>
              <a:t>差异类似双引号</a:t>
            </a:r>
            <a:r>
              <a:rPr lang="en-US" altLang="zh-CN" dirty="0" smtClean="0"/>
              <a:t>String</a:t>
            </a:r>
            <a:r>
              <a:rPr lang="zh-CN" altLang="en-US" dirty="0" smtClean="0"/>
              <a:t>和单引号</a:t>
            </a:r>
            <a:r>
              <a:rPr lang="en-US" altLang="zh-CN" dirty="0" smtClean="0"/>
              <a:t>String</a:t>
            </a:r>
            <a:r>
              <a:rPr lang="zh-CN" altLang="en-US" dirty="0" smtClean="0"/>
              <a:t>的差异</a:t>
            </a:r>
            <a:endParaRPr lang="en-US" altLang="zh-CN" dirty="0" smtClean="0"/>
          </a:p>
          <a:p>
            <a:pPr lvl="1"/>
            <a:r>
              <a:rPr lang="en-US" altLang="zh-CN" dirty="0">
                <a:hlinkClick r:id="rId2" action="ppaction://hlinkfile"/>
              </a:rPr>
              <a:t>example</a:t>
            </a:r>
            <a:endParaRPr lang="zh-CN" altLang="en-US" dirty="0"/>
          </a:p>
        </p:txBody>
      </p:sp>
    </p:spTree>
    <p:extLst>
      <p:ext uri="{BB962C8B-B14F-4D97-AF65-F5344CB8AC3E}">
        <p14:creationId xmlns:p14="http://schemas.microsoft.com/office/powerpoint/2010/main" val="19081383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数据类型</a:t>
            </a:r>
            <a:endParaRPr lang="zh-CN" altLang="en-US" dirty="0"/>
          </a:p>
        </p:txBody>
      </p:sp>
      <p:sp>
        <p:nvSpPr>
          <p:cNvPr id="3" name="内容占位符 2"/>
          <p:cNvSpPr>
            <a:spLocks noGrp="1"/>
          </p:cNvSpPr>
          <p:nvPr>
            <p:ph idx="1"/>
          </p:nvPr>
        </p:nvSpPr>
        <p:spPr/>
        <p:txBody>
          <a:bodyPr/>
          <a:lstStyle/>
          <a:p>
            <a:r>
              <a:rPr lang="zh-CN" altLang="en-US" dirty="0"/>
              <a:t>许多</a:t>
            </a:r>
            <a:r>
              <a:rPr lang="zh-CN" altLang="en-US" dirty="0" smtClean="0"/>
              <a:t>假值</a:t>
            </a:r>
            <a:endParaRPr lang="en-US" altLang="zh-CN" dirty="0"/>
          </a:p>
          <a:p>
            <a:pPr lvl="1"/>
            <a:r>
              <a:rPr lang="en-US" altLang="zh-CN" dirty="0"/>
              <a:t>false</a:t>
            </a:r>
            <a:r>
              <a:rPr lang="zh-CN" altLang="en-US" dirty="0"/>
              <a:t>、</a:t>
            </a:r>
            <a:r>
              <a:rPr lang="en-US" altLang="zh-CN" dirty="0" smtClean="0"/>
              <a:t>0</a:t>
            </a:r>
            <a:r>
              <a:rPr lang="zh-CN" altLang="en-US" dirty="0" smtClean="0"/>
              <a:t>、</a:t>
            </a:r>
            <a:r>
              <a:rPr lang="en-US" altLang="zh-CN" dirty="0" smtClean="0"/>
              <a:t>0.0</a:t>
            </a:r>
            <a:r>
              <a:rPr lang="zh-CN" altLang="en-US" dirty="0" smtClean="0"/>
              <a:t>、</a:t>
            </a:r>
            <a:r>
              <a:rPr lang="en-US" altLang="zh-CN" dirty="0"/>
              <a:t>””</a:t>
            </a:r>
            <a:r>
              <a:rPr lang="zh-CN" altLang="en-US" dirty="0" smtClean="0"/>
              <a:t>、</a:t>
            </a:r>
            <a:r>
              <a:rPr lang="en-US" altLang="zh-CN" dirty="0" smtClean="0"/>
              <a:t>”0”</a:t>
            </a:r>
            <a:r>
              <a:rPr lang="zh-CN" altLang="en-US" dirty="0" smtClean="0"/>
              <a:t>、</a:t>
            </a:r>
            <a:r>
              <a:rPr lang="en-US" altLang="zh-CN" dirty="0" smtClean="0"/>
              <a:t>NULL</a:t>
            </a:r>
            <a:r>
              <a:rPr lang="zh-CN" altLang="en-US" dirty="0" smtClean="0"/>
              <a:t>、空数组、空对象</a:t>
            </a:r>
            <a:endParaRPr lang="en-US" altLang="zh-CN" dirty="0"/>
          </a:p>
          <a:p>
            <a:r>
              <a:rPr lang="zh-CN" altLang="en-US" dirty="0" smtClean="0"/>
              <a:t>可以使用</a:t>
            </a:r>
            <a:r>
              <a:rPr lang="en-US" altLang="zh-CN" dirty="0" err="1" smtClean="0"/>
              <a:t>is_xx</a:t>
            </a:r>
            <a:r>
              <a:rPr lang="en-US" altLang="zh-CN" dirty="0" smtClean="0"/>
              <a:t>($x)</a:t>
            </a:r>
            <a:r>
              <a:rPr lang="zh-CN" altLang="en-US" dirty="0" smtClean="0"/>
              <a:t>来判别</a:t>
            </a:r>
            <a:r>
              <a:rPr lang="en-US" altLang="zh-CN" dirty="0" smtClean="0"/>
              <a:t>$x</a:t>
            </a:r>
            <a:r>
              <a:rPr lang="zh-CN" altLang="en-US" dirty="0" smtClean="0"/>
              <a:t>的类型，如</a:t>
            </a:r>
            <a:r>
              <a:rPr lang="en-US" altLang="zh-CN" dirty="0" err="1" smtClean="0"/>
              <a:t>is_int</a:t>
            </a:r>
            <a:endParaRPr lang="en-US" altLang="zh-CN" dirty="0" smtClean="0"/>
          </a:p>
          <a:p>
            <a:r>
              <a:rPr lang="zh-CN" altLang="en-US" dirty="0" smtClean="0"/>
              <a:t>可以使用类型转换运算符来临时转换类型</a:t>
            </a:r>
            <a:endParaRPr lang="en-US" altLang="zh-CN" dirty="0" smtClean="0"/>
          </a:p>
          <a:p>
            <a:r>
              <a:rPr lang="zh-CN" altLang="en-US" dirty="0" smtClean="0"/>
              <a:t>可以使用</a:t>
            </a:r>
            <a:r>
              <a:rPr lang="en-US" altLang="zh-CN" dirty="0" err="1" smtClean="0"/>
              <a:t>gettype</a:t>
            </a:r>
            <a:r>
              <a:rPr lang="en-US" altLang="zh-CN" dirty="0" smtClean="0"/>
              <a:t>()</a:t>
            </a:r>
            <a:r>
              <a:rPr lang="zh-CN" altLang="en-US" dirty="0" smtClean="0"/>
              <a:t>和</a:t>
            </a:r>
            <a:r>
              <a:rPr lang="en-US" altLang="zh-CN" dirty="0" err="1" smtClean="0"/>
              <a:t>settype</a:t>
            </a:r>
            <a:r>
              <a:rPr lang="en-US" altLang="zh-CN" dirty="0" smtClean="0"/>
              <a:t>()</a:t>
            </a:r>
            <a:r>
              <a:rPr lang="zh-CN" altLang="en-US" dirty="0" smtClean="0"/>
              <a:t>来得到和设置变量类型</a:t>
            </a:r>
            <a:endParaRPr lang="en-US" altLang="zh-CN" dirty="0" smtClean="0"/>
          </a:p>
          <a:p>
            <a:r>
              <a:rPr lang="zh-CN" altLang="en-US" dirty="0" smtClean="0"/>
              <a:t>在运算过程中可能会发生隐式类型转换</a:t>
            </a:r>
            <a:endParaRPr lang="en-US" altLang="zh-CN" dirty="0" smtClean="0"/>
          </a:p>
          <a:p>
            <a:r>
              <a:rPr lang="en-US" altLang="zh-CN" dirty="0">
                <a:hlinkClick r:id="rId3" action="ppaction://hlinkfile"/>
              </a:rPr>
              <a:t>example</a:t>
            </a:r>
            <a:endParaRPr lang="en-US" altLang="zh-CN" dirty="0" smtClean="0"/>
          </a:p>
          <a:p>
            <a:endParaRPr lang="en-US" altLang="zh-CN" dirty="0" smtClean="0"/>
          </a:p>
          <a:p>
            <a:endParaRPr lang="en-US" altLang="zh-CN" dirty="0" smtClean="0"/>
          </a:p>
          <a:p>
            <a:endParaRPr lang="zh-CN" altLang="en-US" dirty="0"/>
          </a:p>
        </p:txBody>
      </p:sp>
    </p:spTree>
    <p:extLst>
      <p:ext uri="{BB962C8B-B14F-4D97-AF65-F5344CB8AC3E}">
        <p14:creationId xmlns:p14="http://schemas.microsoft.com/office/powerpoint/2010/main" val="284549973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变量</a:t>
            </a:r>
            <a:endParaRPr lang="zh-CN" altLang="en-US" dirty="0"/>
          </a:p>
        </p:txBody>
      </p:sp>
      <p:sp>
        <p:nvSpPr>
          <p:cNvPr id="3" name="内容占位符 2"/>
          <p:cNvSpPr>
            <a:spLocks noGrp="1"/>
          </p:cNvSpPr>
          <p:nvPr>
            <p:ph idx="1"/>
          </p:nvPr>
        </p:nvSpPr>
        <p:spPr>
          <a:xfrm>
            <a:off x="838200" y="1905000"/>
            <a:ext cx="7982272" cy="4114800"/>
          </a:xfrm>
        </p:spPr>
        <p:txBody>
          <a:bodyPr/>
          <a:lstStyle/>
          <a:p>
            <a:r>
              <a:rPr lang="en-US" altLang="zh-CN" dirty="0" smtClean="0"/>
              <a:t>PHP</a:t>
            </a:r>
            <a:r>
              <a:rPr lang="zh-CN" altLang="en-US" dirty="0" smtClean="0"/>
              <a:t>的变量是弱类型的，可以存储任意类型数据</a:t>
            </a:r>
            <a:endParaRPr lang="en-US" altLang="zh-CN" dirty="0" smtClean="0"/>
          </a:p>
          <a:p>
            <a:r>
              <a:rPr lang="zh-CN" altLang="en-US" dirty="0" smtClean="0"/>
              <a:t>没有变量声明，首次赋值时被声明</a:t>
            </a:r>
            <a:endParaRPr lang="en-US" altLang="zh-CN" dirty="0" smtClean="0"/>
          </a:p>
          <a:p>
            <a:r>
              <a:rPr lang="zh-CN" altLang="en-US" dirty="0" smtClean="0"/>
              <a:t>变量没有默认值（因为无类型）</a:t>
            </a:r>
            <a:endParaRPr lang="en-US" altLang="zh-CN" dirty="0" smtClean="0"/>
          </a:p>
          <a:p>
            <a:r>
              <a:rPr lang="zh-CN" altLang="en-US" dirty="0" smtClean="0"/>
              <a:t>变量名固定以</a:t>
            </a:r>
            <a:r>
              <a:rPr lang="en-US" altLang="zh-CN" dirty="0" smtClean="0"/>
              <a:t>$</a:t>
            </a:r>
            <a:r>
              <a:rPr lang="zh-CN" altLang="en-US" dirty="0" smtClean="0"/>
              <a:t>开头</a:t>
            </a:r>
            <a:endParaRPr lang="en-US" altLang="zh-CN" dirty="0" smtClean="0"/>
          </a:p>
          <a:p>
            <a:r>
              <a:rPr lang="zh-CN" altLang="en-US" dirty="0" smtClean="0"/>
              <a:t>可以通过引用为变量创建别名</a:t>
            </a:r>
            <a:endParaRPr lang="en-US" altLang="zh-CN" dirty="0" smtClean="0"/>
          </a:p>
          <a:p>
            <a:pPr lvl="1"/>
            <a:r>
              <a:rPr lang="zh-CN" altLang="en-US" dirty="0" smtClean="0"/>
              <a:t>如</a:t>
            </a:r>
            <a:r>
              <a:rPr lang="en-US" altLang="zh-CN" dirty="0" smtClean="0"/>
              <a:t>$foo = &amp; $bar</a:t>
            </a:r>
          </a:p>
          <a:p>
            <a:pPr lvl="1"/>
            <a:r>
              <a:rPr lang="zh-CN" altLang="en-US" dirty="0" smtClean="0"/>
              <a:t>本质是取了</a:t>
            </a:r>
            <a:r>
              <a:rPr lang="en-US" altLang="zh-CN" dirty="0" smtClean="0"/>
              <a:t>$bar</a:t>
            </a:r>
            <a:r>
              <a:rPr lang="zh-CN" altLang="en-US" dirty="0" smtClean="0"/>
              <a:t>变量的内存地址赋给</a:t>
            </a:r>
            <a:r>
              <a:rPr lang="en-US" altLang="zh-CN" dirty="0" smtClean="0"/>
              <a:t>$foo</a:t>
            </a:r>
            <a:r>
              <a:rPr lang="zh-CN" altLang="en-US" dirty="0" smtClean="0"/>
              <a:t>，从而使两者指向同一个变量</a:t>
            </a:r>
            <a:endParaRPr lang="en-US" altLang="zh-CN" dirty="0" smtClean="0"/>
          </a:p>
          <a:p>
            <a:pPr lvl="1"/>
            <a:r>
              <a:rPr lang="zh-CN" altLang="en-US" dirty="0" smtClean="0"/>
              <a:t>只有有名字的变量才可引用赋值，如不能</a:t>
            </a:r>
            <a:r>
              <a:rPr lang="en-US" altLang="zh-CN" dirty="0" smtClean="0"/>
              <a:t>$a = &amp; 2;</a:t>
            </a:r>
            <a:endParaRPr lang="zh-CN" altLang="en-US" dirty="0"/>
          </a:p>
        </p:txBody>
      </p:sp>
    </p:spTree>
    <p:extLst>
      <p:ext uri="{BB962C8B-B14F-4D97-AF65-F5344CB8AC3E}">
        <p14:creationId xmlns:p14="http://schemas.microsoft.com/office/powerpoint/2010/main" val="122315288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变量</a:t>
            </a:r>
          </a:p>
        </p:txBody>
      </p:sp>
      <p:sp>
        <p:nvSpPr>
          <p:cNvPr id="3" name="内容占位符 2"/>
          <p:cNvSpPr>
            <a:spLocks noGrp="1"/>
          </p:cNvSpPr>
          <p:nvPr>
            <p:ph idx="1"/>
          </p:nvPr>
        </p:nvSpPr>
        <p:spPr/>
        <p:txBody>
          <a:bodyPr/>
          <a:lstStyle/>
          <a:p>
            <a:r>
              <a:rPr lang="zh-CN" altLang="en-US" dirty="0" smtClean="0"/>
              <a:t>系统定义了大量的预定义变量，以及超级全局变量</a:t>
            </a:r>
            <a:endParaRPr lang="en-US" altLang="zh-CN" dirty="0" smtClean="0"/>
          </a:p>
          <a:p>
            <a:r>
              <a:rPr lang="zh-CN" altLang="en-US" dirty="0" smtClean="0"/>
              <a:t>在函数外出现的变量默认为全局变量</a:t>
            </a:r>
            <a:endParaRPr lang="en-US" altLang="zh-CN" dirty="0" smtClean="0"/>
          </a:p>
          <a:p>
            <a:r>
              <a:rPr lang="zh-CN" altLang="en-US" dirty="0" smtClean="0"/>
              <a:t>可变变量；变量的变量，使用</a:t>
            </a:r>
            <a:r>
              <a:rPr lang="en-US" altLang="zh-CN" dirty="0" smtClean="0"/>
              <a:t>$</a:t>
            </a:r>
            <a:r>
              <a:rPr lang="zh-CN" altLang="en-US" dirty="0" smtClean="0"/>
              <a:t>为前缀，引用变量的值作为变量名</a:t>
            </a:r>
            <a:endParaRPr lang="en-US" altLang="zh-CN" dirty="0" smtClean="0"/>
          </a:p>
          <a:p>
            <a:r>
              <a:rPr lang="en-US" altLang="zh-CN" dirty="0" smtClean="0">
                <a:hlinkClick r:id="rId2" action="ppaction://hlinkfile"/>
              </a:rPr>
              <a:t>example</a:t>
            </a:r>
            <a:endParaRPr lang="zh-CN" altLang="en-US" dirty="0"/>
          </a:p>
        </p:txBody>
      </p:sp>
    </p:spTree>
    <p:extLst>
      <p:ext uri="{BB962C8B-B14F-4D97-AF65-F5344CB8AC3E}">
        <p14:creationId xmlns:p14="http://schemas.microsoft.com/office/powerpoint/2010/main" val="171853805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常量</a:t>
            </a:r>
            <a:endParaRPr lang="zh-CN" altLang="en-US" dirty="0"/>
          </a:p>
        </p:txBody>
      </p:sp>
      <p:sp>
        <p:nvSpPr>
          <p:cNvPr id="3" name="内容占位符 2"/>
          <p:cNvSpPr>
            <a:spLocks noGrp="1"/>
          </p:cNvSpPr>
          <p:nvPr>
            <p:ph idx="1"/>
          </p:nvPr>
        </p:nvSpPr>
        <p:spPr>
          <a:xfrm>
            <a:off x="827584" y="1700808"/>
            <a:ext cx="7772400" cy="4114800"/>
          </a:xfrm>
        </p:spPr>
        <p:txBody>
          <a:bodyPr/>
          <a:lstStyle/>
          <a:p>
            <a:r>
              <a:rPr lang="zh-CN" altLang="en-US" dirty="0" smtClean="0"/>
              <a:t>其值不变的变量为常量</a:t>
            </a:r>
            <a:endParaRPr lang="en-US" altLang="zh-CN" dirty="0" smtClean="0"/>
          </a:p>
          <a:p>
            <a:pPr lvl="1"/>
            <a:r>
              <a:rPr lang="zh-CN" altLang="en-US" dirty="0" smtClean="0"/>
              <a:t>常量一旦被定义就不能被重新定义或取消定义</a:t>
            </a:r>
            <a:endParaRPr lang="en-US" altLang="zh-CN" dirty="0" smtClean="0"/>
          </a:p>
          <a:p>
            <a:pPr lvl="1"/>
            <a:r>
              <a:rPr lang="zh-CN" altLang="en-US" dirty="0" smtClean="0"/>
              <a:t>常量的值只能是标量类型</a:t>
            </a:r>
            <a:endParaRPr lang="en-US" altLang="zh-CN" dirty="0" smtClean="0"/>
          </a:p>
          <a:p>
            <a:r>
              <a:rPr lang="zh-CN" altLang="en-US" dirty="0" smtClean="0"/>
              <a:t>常量名一般为全大写的标识符，不带</a:t>
            </a:r>
            <a:r>
              <a:rPr lang="en-US" altLang="zh-CN" dirty="0" smtClean="0"/>
              <a:t>$</a:t>
            </a:r>
          </a:p>
          <a:p>
            <a:r>
              <a:rPr lang="zh-CN" altLang="en-US" dirty="0" smtClean="0"/>
              <a:t>可以用</a:t>
            </a:r>
            <a:r>
              <a:rPr lang="en-US" altLang="zh-CN" dirty="0" smtClean="0"/>
              <a:t>define</a:t>
            </a:r>
            <a:r>
              <a:rPr lang="zh-CN" altLang="en-US" dirty="0" smtClean="0"/>
              <a:t>函数定义常量</a:t>
            </a:r>
            <a:endParaRPr lang="en-US" altLang="zh-CN" dirty="0" smtClean="0"/>
          </a:p>
          <a:p>
            <a:r>
              <a:rPr lang="zh-CN" altLang="en-US" dirty="0" smtClean="0"/>
              <a:t>可以用</a:t>
            </a:r>
            <a:r>
              <a:rPr lang="en-US" altLang="zh-CN" dirty="0" err="1" smtClean="0"/>
              <a:t>const</a:t>
            </a:r>
            <a:r>
              <a:rPr lang="zh-CN" altLang="en-US" dirty="0" smtClean="0"/>
              <a:t>关键字定义常量</a:t>
            </a:r>
            <a:endParaRPr lang="en-US" altLang="zh-CN" dirty="0" smtClean="0"/>
          </a:p>
          <a:p>
            <a:r>
              <a:rPr lang="zh-CN" altLang="en-US" dirty="0" smtClean="0"/>
              <a:t>系统</a:t>
            </a:r>
            <a:r>
              <a:rPr lang="zh-CN" altLang="en-US" dirty="0"/>
              <a:t>预定</a:t>
            </a:r>
            <a:r>
              <a:rPr lang="zh-CN" altLang="en-US" dirty="0" smtClean="0"/>
              <a:t>义了一批神奇常量（也叫魔术常量）</a:t>
            </a:r>
            <a:endParaRPr lang="en-US" altLang="zh-CN" dirty="0" smtClean="0"/>
          </a:p>
          <a:p>
            <a:r>
              <a:rPr lang="en-US" altLang="zh-CN" dirty="0" smtClean="0"/>
              <a:t>//</a:t>
            </a:r>
            <a:r>
              <a:rPr lang="zh-CN" altLang="en-US" dirty="0" smtClean="0"/>
              <a:t>此外，类中可以定义类常量</a:t>
            </a:r>
            <a:endParaRPr lang="en-US" altLang="zh-CN" dirty="0" smtClean="0"/>
          </a:p>
          <a:p>
            <a:r>
              <a:rPr lang="en-US" altLang="zh-CN" dirty="0">
                <a:hlinkClick r:id="rId3" action="ppaction://hlinkfile"/>
              </a:rPr>
              <a:t>example</a:t>
            </a:r>
            <a:endParaRPr lang="zh-CN" altLang="en-US" dirty="0"/>
          </a:p>
        </p:txBody>
      </p:sp>
    </p:spTree>
    <p:extLst>
      <p:ext uri="{BB962C8B-B14F-4D97-AF65-F5344CB8AC3E}">
        <p14:creationId xmlns:p14="http://schemas.microsoft.com/office/powerpoint/2010/main" val="6213036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常量</a:t>
            </a:r>
          </a:p>
        </p:txBody>
      </p:sp>
      <p:pic>
        <p:nvPicPr>
          <p:cNvPr id="4" name="内容占位符 3"/>
          <p:cNvPicPr>
            <a:picLocks noGrp="1" noChangeAspect="1"/>
          </p:cNvPicPr>
          <p:nvPr>
            <p:ph idx="1"/>
          </p:nvPr>
        </p:nvPicPr>
        <p:blipFill>
          <a:blip r:embed="rId3"/>
          <a:stretch>
            <a:fillRect/>
          </a:stretch>
        </p:blipFill>
        <p:spPr>
          <a:xfrm>
            <a:off x="838200" y="2251250"/>
            <a:ext cx="7772400" cy="3422300"/>
          </a:xfrm>
          <a:prstGeom prst="rect">
            <a:avLst/>
          </a:prstGeom>
        </p:spPr>
      </p:pic>
    </p:spTree>
    <p:extLst>
      <p:ext uri="{BB962C8B-B14F-4D97-AF65-F5344CB8AC3E}">
        <p14:creationId xmlns:p14="http://schemas.microsoft.com/office/powerpoint/2010/main" val="5230032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运算符</a:t>
            </a:r>
          </a:p>
        </p:txBody>
      </p:sp>
      <p:pic>
        <p:nvPicPr>
          <p:cNvPr id="4" name="内容占位符 3"/>
          <p:cNvPicPr>
            <a:picLocks noGrp="1" noChangeAspect="1"/>
          </p:cNvPicPr>
          <p:nvPr>
            <p:ph idx="1"/>
          </p:nvPr>
        </p:nvPicPr>
        <p:blipFill>
          <a:blip r:embed="rId2"/>
          <a:stretch>
            <a:fillRect/>
          </a:stretch>
        </p:blipFill>
        <p:spPr>
          <a:xfrm>
            <a:off x="1039416" y="1556792"/>
            <a:ext cx="6912768" cy="5110299"/>
          </a:xfrm>
          <a:prstGeom prst="rect">
            <a:avLst/>
          </a:prstGeom>
        </p:spPr>
      </p:pic>
    </p:spTree>
    <p:extLst>
      <p:ext uri="{BB962C8B-B14F-4D97-AF65-F5344CB8AC3E}">
        <p14:creationId xmlns:p14="http://schemas.microsoft.com/office/powerpoint/2010/main" val="40857253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运算符</a:t>
            </a:r>
          </a:p>
        </p:txBody>
      </p:sp>
      <p:sp>
        <p:nvSpPr>
          <p:cNvPr id="3" name="内容占位符 2"/>
          <p:cNvSpPr>
            <a:spLocks noGrp="1"/>
          </p:cNvSpPr>
          <p:nvPr>
            <p:ph idx="1"/>
          </p:nvPr>
        </p:nvSpPr>
        <p:spPr>
          <a:xfrm>
            <a:off x="838200" y="1905000"/>
            <a:ext cx="7838256" cy="4114800"/>
          </a:xfrm>
        </p:spPr>
        <p:txBody>
          <a:bodyPr/>
          <a:lstStyle/>
          <a:p>
            <a:r>
              <a:rPr lang="zh-CN" altLang="en-US" dirty="0" smtClean="0"/>
              <a:t>运算符要注意运算数个数、运算数类型、优先级和结合性等方面</a:t>
            </a:r>
            <a:endParaRPr lang="en-US" altLang="zh-CN" dirty="0" smtClean="0"/>
          </a:p>
          <a:p>
            <a:r>
              <a:rPr lang="zh-CN" altLang="en-US" dirty="0" smtClean="0"/>
              <a:t>可以使用（）改变运算符优先级</a:t>
            </a:r>
            <a:endParaRPr lang="en-US" altLang="zh-CN" dirty="0" smtClean="0"/>
          </a:p>
          <a:p>
            <a:r>
              <a:rPr lang="zh-CN" altLang="en-US" dirty="0" smtClean="0"/>
              <a:t>类型运算符可以强制改变运算时变量类型</a:t>
            </a:r>
            <a:endParaRPr lang="en-US" altLang="zh-CN" dirty="0" smtClean="0"/>
          </a:p>
          <a:p>
            <a:r>
              <a:rPr lang="zh-CN" altLang="en-US" dirty="0" smtClean="0"/>
              <a:t>相等运算符（</a:t>
            </a:r>
            <a:r>
              <a:rPr lang="en-US" altLang="zh-CN" dirty="0" smtClean="0"/>
              <a:t>==</a:t>
            </a:r>
            <a:r>
              <a:rPr lang="zh-CN" altLang="en-US" dirty="0" smtClean="0"/>
              <a:t>）将在比较前进行类型转换，而全等运算符（</a:t>
            </a:r>
            <a:r>
              <a:rPr lang="en-US" altLang="zh-CN" dirty="0" smtClean="0"/>
              <a:t>===</a:t>
            </a:r>
            <a:r>
              <a:rPr lang="zh-CN" altLang="en-US" dirty="0" smtClean="0"/>
              <a:t>）不会</a:t>
            </a:r>
            <a:endParaRPr lang="en-US" altLang="zh-CN" dirty="0" smtClean="0"/>
          </a:p>
        </p:txBody>
      </p:sp>
    </p:spTree>
    <p:extLst>
      <p:ext uri="{BB962C8B-B14F-4D97-AF65-F5344CB8AC3E}">
        <p14:creationId xmlns:p14="http://schemas.microsoft.com/office/powerpoint/2010/main" val="25089265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018" name="Rectangle 2"/>
          <p:cNvSpPr>
            <a:spLocks noGrp="1" noChangeArrowheads="1"/>
          </p:cNvSpPr>
          <p:nvPr>
            <p:ph type="title"/>
          </p:nvPr>
        </p:nvSpPr>
        <p:spPr/>
        <p:txBody>
          <a:bodyPr/>
          <a:lstStyle/>
          <a:p>
            <a:r>
              <a:rPr lang="en-US" altLang="zh-CN" dirty="0" smtClean="0"/>
              <a:t>Web</a:t>
            </a:r>
            <a:r>
              <a:rPr lang="zh-CN" altLang="en-US" dirty="0" smtClean="0"/>
              <a:t>服务器基本功能</a:t>
            </a:r>
            <a:endParaRPr lang="zh-CN" altLang="en-US" dirty="0"/>
          </a:p>
        </p:txBody>
      </p:sp>
      <p:pic>
        <p:nvPicPr>
          <p:cNvPr id="1366019"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09650799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运算符</a:t>
            </a:r>
          </a:p>
        </p:txBody>
      </p:sp>
      <p:sp>
        <p:nvSpPr>
          <p:cNvPr id="3" name="内容占位符 2"/>
          <p:cNvSpPr>
            <a:spLocks noGrp="1"/>
          </p:cNvSpPr>
          <p:nvPr>
            <p:ph idx="1"/>
          </p:nvPr>
        </p:nvSpPr>
        <p:spPr>
          <a:xfrm>
            <a:off x="838200" y="1905000"/>
            <a:ext cx="8126288" cy="4114800"/>
          </a:xfrm>
        </p:spPr>
        <p:txBody>
          <a:bodyPr/>
          <a:lstStyle/>
          <a:p>
            <a:r>
              <a:rPr lang="zh-CN" altLang="en-US" dirty="0" smtClean="0"/>
              <a:t>对象相关运算符</a:t>
            </a:r>
            <a:endParaRPr lang="en-US" altLang="zh-CN" dirty="0" smtClean="0"/>
          </a:p>
          <a:p>
            <a:pPr lvl="1"/>
            <a:r>
              <a:rPr lang="en-US" altLang="zh-CN" dirty="0" smtClean="0"/>
              <a:t>new		</a:t>
            </a:r>
            <a:r>
              <a:rPr lang="zh-CN" altLang="en-US" dirty="0" smtClean="0"/>
              <a:t>对象创建运算符</a:t>
            </a:r>
            <a:endParaRPr lang="en-US" altLang="zh-CN" dirty="0" smtClean="0"/>
          </a:p>
          <a:p>
            <a:pPr lvl="1"/>
            <a:r>
              <a:rPr lang="en-US" altLang="zh-CN" dirty="0" smtClean="0"/>
              <a:t>clone		</a:t>
            </a:r>
            <a:r>
              <a:rPr lang="zh-CN" altLang="en-US" dirty="0" smtClean="0"/>
              <a:t>建立现有对象的一个浅复制</a:t>
            </a:r>
            <a:endParaRPr lang="en-US" altLang="zh-CN" dirty="0" smtClean="0"/>
          </a:p>
          <a:p>
            <a:pPr lvl="1"/>
            <a:r>
              <a:rPr lang="en-US" altLang="zh-CN" dirty="0" err="1" smtClean="0"/>
              <a:t>instanceof</a:t>
            </a:r>
            <a:r>
              <a:rPr lang="en-US" altLang="zh-CN" dirty="0" smtClean="0"/>
              <a:t>	</a:t>
            </a:r>
            <a:r>
              <a:rPr lang="zh-CN" altLang="en-US" dirty="0"/>
              <a:t>判断左值是否为右</a:t>
            </a:r>
            <a:r>
              <a:rPr lang="zh-CN" altLang="en-US" dirty="0" smtClean="0"/>
              <a:t>值实例</a:t>
            </a:r>
            <a:r>
              <a:rPr lang="zh-CN" altLang="en-US" dirty="0"/>
              <a:t>（</a:t>
            </a:r>
            <a:r>
              <a:rPr lang="en-US" altLang="zh-CN" dirty="0" smtClean="0"/>
              <a:t>instance</a:t>
            </a:r>
            <a:r>
              <a:rPr lang="zh-CN" altLang="en-US" dirty="0" smtClean="0"/>
              <a:t>）</a:t>
            </a:r>
            <a:endParaRPr lang="en-US" altLang="zh-CN" dirty="0" smtClean="0"/>
          </a:p>
        </p:txBody>
      </p:sp>
    </p:spTree>
    <p:extLst>
      <p:ext uri="{BB962C8B-B14F-4D97-AF65-F5344CB8AC3E}">
        <p14:creationId xmlns:p14="http://schemas.microsoft.com/office/powerpoint/2010/main" val="234143286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116632"/>
            <a:ext cx="7772400" cy="1143000"/>
          </a:xfrm>
        </p:spPr>
        <p:txBody>
          <a:bodyPr/>
          <a:lstStyle/>
          <a:p>
            <a:r>
              <a:rPr lang="zh-CN" altLang="en-US" dirty="0" smtClean="0"/>
              <a:t>语句</a:t>
            </a:r>
            <a:endParaRPr lang="zh-CN" altLang="en-US" dirty="0"/>
          </a:p>
        </p:txBody>
      </p:sp>
      <p:sp>
        <p:nvSpPr>
          <p:cNvPr id="3" name="内容占位符 2"/>
          <p:cNvSpPr>
            <a:spLocks noGrp="1"/>
          </p:cNvSpPr>
          <p:nvPr>
            <p:ph idx="1"/>
          </p:nvPr>
        </p:nvSpPr>
        <p:spPr/>
        <p:txBody>
          <a:bodyPr/>
          <a:lstStyle/>
          <a:p>
            <a:r>
              <a:rPr lang="zh-CN" altLang="en-US" dirty="0" smtClean="0"/>
              <a:t>分支语句</a:t>
            </a:r>
            <a:endParaRPr lang="en-US" altLang="zh-CN" dirty="0" smtClean="0"/>
          </a:p>
          <a:p>
            <a:pPr lvl="1"/>
            <a:r>
              <a:rPr lang="en-US" altLang="zh-CN" dirty="0" smtClean="0"/>
              <a:t>if</a:t>
            </a:r>
            <a:r>
              <a:rPr lang="zh-CN" altLang="en-US" dirty="0" smtClean="0"/>
              <a:t>、</a:t>
            </a:r>
            <a:r>
              <a:rPr lang="en-US" altLang="zh-CN" dirty="0" err="1" smtClean="0"/>
              <a:t>elseif</a:t>
            </a:r>
            <a:r>
              <a:rPr lang="zh-CN" altLang="en-US" dirty="0" smtClean="0"/>
              <a:t>、</a:t>
            </a:r>
            <a:r>
              <a:rPr lang="en-US" altLang="zh-CN" dirty="0" smtClean="0"/>
              <a:t>else</a:t>
            </a:r>
            <a:r>
              <a:rPr lang="zh-CN" altLang="en-US" dirty="0" smtClean="0"/>
              <a:t>、</a:t>
            </a:r>
            <a:r>
              <a:rPr lang="en-US" altLang="zh-CN" dirty="0" smtClean="0"/>
              <a:t>switch</a:t>
            </a:r>
          </a:p>
          <a:p>
            <a:pPr lvl="1"/>
            <a:r>
              <a:rPr lang="en-US" altLang="zh-CN" dirty="0" smtClean="0"/>
              <a:t>switch</a:t>
            </a:r>
            <a:r>
              <a:rPr lang="zh-CN" altLang="en-US" dirty="0" smtClean="0"/>
              <a:t>的</a:t>
            </a:r>
            <a:r>
              <a:rPr lang="en-US" altLang="zh-CN" dirty="0" smtClean="0"/>
              <a:t>case</a:t>
            </a:r>
            <a:r>
              <a:rPr lang="zh-CN" altLang="en-US" dirty="0" smtClean="0"/>
              <a:t>比较为非全等比较</a:t>
            </a:r>
            <a:endParaRPr lang="en-US" altLang="zh-CN" dirty="0" smtClean="0"/>
          </a:p>
          <a:p>
            <a:r>
              <a:rPr lang="zh-CN" altLang="en-US" dirty="0" smtClean="0"/>
              <a:t>循环语句</a:t>
            </a:r>
            <a:endParaRPr lang="en-US" altLang="zh-CN" dirty="0" smtClean="0"/>
          </a:p>
          <a:p>
            <a:pPr lvl="1"/>
            <a:r>
              <a:rPr lang="en-US" altLang="zh-CN" dirty="0" smtClean="0"/>
              <a:t>while</a:t>
            </a:r>
            <a:r>
              <a:rPr lang="zh-CN" altLang="en-US" dirty="0" smtClean="0"/>
              <a:t>、</a:t>
            </a:r>
            <a:r>
              <a:rPr lang="en-US" altLang="zh-CN" dirty="0" smtClean="0"/>
              <a:t>do/while</a:t>
            </a:r>
            <a:r>
              <a:rPr lang="zh-CN" altLang="en-US" dirty="0" smtClean="0"/>
              <a:t>、</a:t>
            </a:r>
            <a:r>
              <a:rPr lang="en-US" altLang="zh-CN" dirty="0" smtClean="0"/>
              <a:t>for</a:t>
            </a:r>
            <a:r>
              <a:rPr lang="zh-CN" altLang="en-US" dirty="0" smtClean="0"/>
              <a:t>、</a:t>
            </a:r>
            <a:r>
              <a:rPr lang="en-US" altLang="zh-CN" dirty="0" err="1" smtClean="0"/>
              <a:t>foreach</a:t>
            </a:r>
            <a:endParaRPr lang="en-US" altLang="zh-CN" dirty="0" smtClean="0"/>
          </a:p>
          <a:p>
            <a:r>
              <a:rPr lang="zh-CN" altLang="en-US" dirty="0" smtClean="0"/>
              <a:t>其他语句</a:t>
            </a:r>
            <a:endParaRPr lang="en-US" altLang="zh-CN" dirty="0" smtClean="0"/>
          </a:p>
          <a:p>
            <a:pPr lvl="1"/>
            <a:r>
              <a:rPr lang="en-US" altLang="zh-CN" dirty="0" smtClean="0"/>
              <a:t>break</a:t>
            </a:r>
            <a:r>
              <a:rPr lang="zh-CN" altLang="en-US" dirty="0" smtClean="0"/>
              <a:t>、</a:t>
            </a:r>
            <a:r>
              <a:rPr lang="en-US" altLang="zh-CN" dirty="0" smtClean="0"/>
              <a:t>continue</a:t>
            </a:r>
            <a:r>
              <a:rPr lang="zh-CN" altLang="en-US" dirty="0" smtClean="0"/>
              <a:t>、</a:t>
            </a:r>
            <a:r>
              <a:rPr lang="en-US" altLang="zh-CN" dirty="0" err="1" smtClean="0"/>
              <a:t>goto</a:t>
            </a:r>
            <a:r>
              <a:rPr lang="zh-CN" altLang="en-US" dirty="0" smtClean="0"/>
              <a:t>、</a:t>
            </a:r>
            <a:r>
              <a:rPr lang="en-US" altLang="zh-CN" dirty="0" smtClean="0"/>
              <a:t>return</a:t>
            </a:r>
            <a:endParaRPr lang="en-US" altLang="zh-CN" dirty="0"/>
          </a:p>
          <a:p>
            <a:pPr lvl="1"/>
            <a:r>
              <a:rPr lang="en-US" altLang="zh-CN" dirty="0" smtClean="0"/>
              <a:t>declare</a:t>
            </a:r>
            <a:r>
              <a:rPr lang="zh-CN" altLang="en-US" dirty="0" smtClean="0"/>
              <a:t>用于设定满足某个条件才执行某些指令</a:t>
            </a:r>
            <a:endParaRPr lang="zh-CN" altLang="en-US" dirty="0"/>
          </a:p>
        </p:txBody>
      </p:sp>
    </p:spTree>
    <p:extLst>
      <p:ext uri="{BB962C8B-B14F-4D97-AF65-F5344CB8AC3E}">
        <p14:creationId xmlns:p14="http://schemas.microsoft.com/office/powerpoint/2010/main" val="343275618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语句</a:t>
            </a:r>
            <a:endParaRPr lang="zh-CN" altLang="en-US" dirty="0"/>
          </a:p>
        </p:txBody>
      </p:sp>
      <p:sp>
        <p:nvSpPr>
          <p:cNvPr id="3" name="内容占位符 2"/>
          <p:cNvSpPr>
            <a:spLocks noGrp="1"/>
          </p:cNvSpPr>
          <p:nvPr>
            <p:ph idx="1"/>
          </p:nvPr>
        </p:nvSpPr>
        <p:spPr/>
        <p:txBody>
          <a:bodyPr/>
          <a:lstStyle/>
          <a:p>
            <a:r>
              <a:rPr lang="zh-CN" altLang="en-US" dirty="0"/>
              <a:t>流程控制的替代</a:t>
            </a:r>
            <a:r>
              <a:rPr lang="zh-CN" altLang="en-US" dirty="0" smtClean="0"/>
              <a:t>语法</a:t>
            </a:r>
            <a:endParaRPr lang="en-US" altLang="zh-CN" dirty="0" smtClean="0"/>
          </a:p>
          <a:p>
            <a:pPr lvl="1"/>
            <a:r>
              <a:rPr lang="en-US" altLang="zh-CN" dirty="0" smtClean="0"/>
              <a:t>PHP</a:t>
            </a:r>
            <a:r>
              <a:rPr lang="zh-CN" altLang="en-US" dirty="0" smtClean="0"/>
              <a:t>提供</a:t>
            </a:r>
            <a:r>
              <a:rPr lang="zh-CN" altLang="en-US" dirty="0"/>
              <a:t>了一些流程控制的替代语法，</a:t>
            </a:r>
            <a:r>
              <a:rPr lang="zh-CN" altLang="en-US" dirty="0" smtClean="0"/>
              <a:t>包括</a:t>
            </a:r>
            <a:r>
              <a:rPr lang="en-US" altLang="zh-CN" dirty="0" smtClean="0"/>
              <a:t>if</a:t>
            </a:r>
            <a:r>
              <a:rPr lang="zh-CN" altLang="en-US" dirty="0" smtClean="0"/>
              <a:t>、</a:t>
            </a:r>
            <a:r>
              <a:rPr lang="en-US" altLang="zh-CN" dirty="0" smtClean="0"/>
              <a:t>while</a:t>
            </a:r>
            <a:r>
              <a:rPr lang="zh-CN" altLang="en-US" dirty="0" smtClean="0"/>
              <a:t>、</a:t>
            </a:r>
            <a:r>
              <a:rPr lang="en-US" altLang="zh-CN" dirty="0" smtClean="0"/>
              <a:t>for</a:t>
            </a:r>
            <a:r>
              <a:rPr lang="zh-CN" altLang="en-US" dirty="0" smtClean="0"/>
              <a:t>、</a:t>
            </a:r>
            <a:r>
              <a:rPr lang="en-US" altLang="zh-CN" dirty="0" err="1" smtClean="0"/>
              <a:t>foreach</a:t>
            </a:r>
            <a:r>
              <a:rPr lang="zh-CN" altLang="en-US" dirty="0" smtClean="0"/>
              <a:t>和</a:t>
            </a:r>
            <a:r>
              <a:rPr lang="en-US" altLang="zh-CN" dirty="0" smtClean="0"/>
              <a:t>switch</a:t>
            </a:r>
          </a:p>
          <a:p>
            <a:pPr lvl="1"/>
            <a:r>
              <a:rPr lang="zh-CN" altLang="en-US" dirty="0"/>
              <a:t>替代语法的基本形式是把左花括号（</a:t>
            </a:r>
            <a:r>
              <a:rPr lang="en-US" altLang="zh-CN" dirty="0"/>
              <a:t>{</a:t>
            </a:r>
            <a:r>
              <a:rPr lang="zh-CN" altLang="en-US" dirty="0"/>
              <a:t>）换成冒号</a:t>
            </a:r>
            <a:r>
              <a:rPr lang="zh-CN" altLang="en-US" dirty="0" smtClean="0"/>
              <a:t>（</a:t>
            </a:r>
            <a:r>
              <a:rPr lang="en-US" altLang="zh-CN" dirty="0"/>
              <a:t>:</a:t>
            </a:r>
            <a:r>
              <a:rPr lang="zh-CN" altLang="en-US" dirty="0" smtClean="0"/>
              <a:t>），</a:t>
            </a:r>
            <a:r>
              <a:rPr lang="zh-CN" altLang="en-US" dirty="0"/>
              <a:t>把右花括号（</a:t>
            </a:r>
            <a:r>
              <a:rPr lang="en-US" altLang="zh-CN" dirty="0"/>
              <a:t>}</a:t>
            </a:r>
            <a:r>
              <a:rPr lang="zh-CN" altLang="en-US" dirty="0"/>
              <a:t>）分别换成  </a:t>
            </a:r>
            <a:r>
              <a:rPr lang="en-US" altLang="zh-CN" dirty="0" err="1"/>
              <a:t>endif</a:t>
            </a:r>
            <a:r>
              <a:rPr lang="en-US" altLang="zh-CN" dirty="0"/>
              <a:t>;</a:t>
            </a:r>
            <a:r>
              <a:rPr lang="zh-CN" altLang="en-US" dirty="0"/>
              <a:t>，</a:t>
            </a:r>
            <a:r>
              <a:rPr lang="en-US" altLang="zh-CN" dirty="0" err="1"/>
              <a:t>endwhile</a:t>
            </a:r>
            <a:r>
              <a:rPr lang="en-US" altLang="zh-CN" dirty="0"/>
              <a:t>;</a:t>
            </a:r>
            <a:r>
              <a:rPr lang="zh-CN" altLang="en-US" dirty="0"/>
              <a:t>，</a:t>
            </a:r>
            <a:r>
              <a:rPr lang="en-US" altLang="zh-CN" dirty="0" err="1"/>
              <a:t>endfor</a:t>
            </a:r>
            <a:r>
              <a:rPr lang="en-US" altLang="zh-CN" dirty="0"/>
              <a:t>;</a:t>
            </a:r>
            <a:r>
              <a:rPr lang="zh-CN" altLang="en-US" dirty="0"/>
              <a:t>，</a:t>
            </a:r>
            <a:r>
              <a:rPr lang="en-US" altLang="zh-CN" dirty="0" err="1"/>
              <a:t>endforeach</a:t>
            </a:r>
            <a:r>
              <a:rPr lang="en-US" altLang="zh-CN" dirty="0"/>
              <a:t>;  </a:t>
            </a:r>
            <a:r>
              <a:rPr lang="zh-CN" altLang="en-US" dirty="0"/>
              <a:t>以及 </a:t>
            </a:r>
            <a:r>
              <a:rPr lang="en-US" altLang="zh-CN" dirty="0" err="1"/>
              <a:t>endswitch</a:t>
            </a:r>
            <a:r>
              <a:rPr lang="en-US" altLang="zh-CN" dirty="0" smtClean="0"/>
              <a:t>;</a:t>
            </a:r>
          </a:p>
          <a:p>
            <a:pPr lvl="1"/>
            <a:r>
              <a:rPr lang="en-US" altLang="zh-CN" dirty="0">
                <a:hlinkClick r:id="rId2" action="ppaction://hlinkfile"/>
              </a:rPr>
              <a:t>example</a:t>
            </a:r>
            <a:endParaRPr lang="zh-CN" altLang="en-US" dirty="0"/>
          </a:p>
        </p:txBody>
      </p:sp>
    </p:spTree>
    <p:extLst>
      <p:ext uri="{BB962C8B-B14F-4D97-AF65-F5344CB8AC3E}">
        <p14:creationId xmlns:p14="http://schemas.microsoft.com/office/powerpoint/2010/main" val="40655263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数组</a:t>
            </a:r>
            <a:endParaRPr lang="zh-CN" altLang="en-US" dirty="0"/>
          </a:p>
        </p:txBody>
      </p:sp>
      <p:sp>
        <p:nvSpPr>
          <p:cNvPr id="3" name="内容占位符 2"/>
          <p:cNvSpPr>
            <a:spLocks noGrp="1"/>
          </p:cNvSpPr>
          <p:nvPr>
            <p:ph idx="1"/>
          </p:nvPr>
        </p:nvSpPr>
        <p:spPr>
          <a:xfrm>
            <a:off x="838200" y="1905000"/>
            <a:ext cx="7910264" cy="4114800"/>
          </a:xfrm>
        </p:spPr>
        <p:txBody>
          <a:bodyPr/>
          <a:lstStyle/>
          <a:p>
            <a:r>
              <a:rPr lang="en-US" altLang="zh-CN" dirty="0" smtClean="0"/>
              <a:t>PHP</a:t>
            </a:r>
            <a:r>
              <a:rPr lang="zh-CN" altLang="en-US" dirty="0" smtClean="0"/>
              <a:t>中</a:t>
            </a:r>
            <a:r>
              <a:rPr lang="zh-CN" altLang="en-US" dirty="0"/>
              <a:t>的</a:t>
            </a:r>
            <a:r>
              <a:rPr lang="zh-CN" altLang="en-US" dirty="0" smtClean="0"/>
              <a:t>数组</a:t>
            </a:r>
            <a:r>
              <a:rPr lang="zh-CN" altLang="en-US" dirty="0"/>
              <a:t>本质</a:t>
            </a:r>
            <a:r>
              <a:rPr lang="zh-CN" altLang="en-US" dirty="0" smtClean="0"/>
              <a:t>上</a:t>
            </a:r>
            <a:r>
              <a:rPr lang="zh-CN" altLang="en-US" dirty="0"/>
              <a:t>是一个有序</a:t>
            </a:r>
            <a:r>
              <a:rPr lang="zh-CN" altLang="en-US" dirty="0" smtClean="0"/>
              <a:t>映射（</a:t>
            </a:r>
            <a:r>
              <a:rPr lang="en-US" altLang="zh-CN" dirty="0" smtClean="0"/>
              <a:t>ordered map</a:t>
            </a:r>
            <a:r>
              <a:rPr lang="zh-CN" altLang="en-US" dirty="0" smtClean="0"/>
              <a:t>），将</a:t>
            </a:r>
            <a:r>
              <a:rPr lang="en-US" altLang="zh-CN" dirty="0" smtClean="0"/>
              <a:t>values</a:t>
            </a:r>
            <a:r>
              <a:rPr lang="zh-CN" altLang="en-US" dirty="0" smtClean="0"/>
              <a:t>关联到</a:t>
            </a:r>
            <a:r>
              <a:rPr lang="en-US" altLang="zh-CN" dirty="0" smtClean="0"/>
              <a:t>keys</a:t>
            </a:r>
          </a:p>
          <a:p>
            <a:pPr lvl="1"/>
            <a:r>
              <a:rPr lang="zh-CN" altLang="en-US" dirty="0" smtClean="0"/>
              <a:t>索引数组：</a:t>
            </a:r>
            <a:r>
              <a:rPr lang="en-US" altLang="zh-CN" dirty="0" smtClean="0"/>
              <a:t>key</a:t>
            </a:r>
            <a:r>
              <a:rPr lang="zh-CN" altLang="en-US" dirty="0" smtClean="0"/>
              <a:t>是整数并从</a:t>
            </a:r>
            <a:r>
              <a:rPr lang="en-US" altLang="zh-CN" dirty="0" smtClean="0"/>
              <a:t>0</a:t>
            </a:r>
            <a:r>
              <a:rPr lang="zh-CN" altLang="en-US" dirty="0" smtClean="0"/>
              <a:t>开始，默认情况</a:t>
            </a:r>
            <a:endParaRPr lang="en-US" altLang="zh-CN" dirty="0" smtClean="0"/>
          </a:p>
          <a:p>
            <a:pPr lvl="1"/>
            <a:r>
              <a:rPr lang="zh-CN" altLang="en-US" dirty="0" smtClean="0"/>
              <a:t>关联数组：</a:t>
            </a:r>
            <a:r>
              <a:rPr lang="en-US" altLang="zh-CN" dirty="0" smtClean="0"/>
              <a:t>key</a:t>
            </a:r>
            <a:r>
              <a:rPr lang="zh-CN" altLang="en-US" dirty="0" smtClean="0"/>
              <a:t>是字符串</a:t>
            </a:r>
            <a:endParaRPr lang="en-US" altLang="zh-CN" dirty="0" smtClean="0"/>
          </a:p>
          <a:p>
            <a:r>
              <a:rPr lang="en-US" altLang="zh-CN" dirty="0"/>
              <a:t>PHP</a:t>
            </a:r>
            <a:r>
              <a:rPr lang="zh-CN" altLang="en-US" dirty="0" smtClean="0"/>
              <a:t>中</a:t>
            </a:r>
            <a:r>
              <a:rPr lang="zh-CN" altLang="en-US" dirty="0"/>
              <a:t>的数组可以混合存储任意类型的数据</a:t>
            </a:r>
          </a:p>
          <a:p>
            <a:r>
              <a:rPr lang="en-US" altLang="zh-CN" dirty="0"/>
              <a:t>PHP</a:t>
            </a:r>
            <a:r>
              <a:rPr lang="zh-CN" altLang="en-US" dirty="0" smtClean="0"/>
              <a:t>中</a:t>
            </a:r>
            <a:r>
              <a:rPr lang="zh-CN" altLang="en-US" dirty="0"/>
              <a:t>的数组大小可动态变化</a:t>
            </a:r>
          </a:p>
          <a:p>
            <a:endParaRPr lang="zh-CN" altLang="en-US" dirty="0"/>
          </a:p>
        </p:txBody>
      </p:sp>
    </p:spTree>
    <p:extLst>
      <p:ext uri="{BB962C8B-B14F-4D97-AF65-F5344CB8AC3E}">
        <p14:creationId xmlns:p14="http://schemas.microsoft.com/office/powerpoint/2010/main" val="9493421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创建数组</a:t>
            </a:r>
            <a:endParaRPr lang="zh-CN" altLang="en-US" dirty="0"/>
          </a:p>
        </p:txBody>
      </p:sp>
      <p:sp>
        <p:nvSpPr>
          <p:cNvPr id="3" name="内容占位符 2"/>
          <p:cNvSpPr>
            <a:spLocks noGrp="1"/>
          </p:cNvSpPr>
          <p:nvPr>
            <p:ph idx="1"/>
          </p:nvPr>
        </p:nvSpPr>
        <p:spPr/>
        <p:txBody>
          <a:bodyPr/>
          <a:lstStyle/>
          <a:p>
            <a:r>
              <a:rPr lang="zh-CN" altLang="en-US" dirty="0" smtClean="0"/>
              <a:t>可以使用</a:t>
            </a:r>
            <a:r>
              <a:rPr lang="en-US" altLang="zh-CN" dirty="0" smtClean="0"/>
              <a:t>array()</a:t>
            </a:r>
            <a:r>
              <a:rPr lang="zh-CN" altLang="en-US" dirty="0" smtClean="0"/>
              <a:t>方式或</a:t>
            </a:r>
            <a:r>
              <a:rPr lang="en-US" altLang="zh-CN" dirty="0" smtClean="0"/>
              <a:t>[]</a:t>
            </a:r>
            <a:r>
              <a:rPr lang="zh-CN" altLang="en-US" dirty="0" smtClean="0"/>
              <a:t>替代方式来定义数组</a:t>
            </a:r>
            <a:endParaRPr lang="en-US" altLang="zh-CN" dirty="0" smtClean="0"/>
          </a:p>
          <a:p>
            <a:pPr lvl="1"/>
            <a:r>
              <a:rPr lang="zh-CN" altLang="en-US" dirty="0"/>
              <a:t>可以使用完整</a:t>
            </a:r>
            <a:r>
              <a:rPr lang="zh-CN" altLang="en-US" dirty="0" smtClean="0"/>
              <a:t>的、逗号</a:t>
            </a:r>
            <a:r>
              <a:rPr lang="zh-CN" altLang="en-US" dirty="0"/>
              <a:t>分隔</a:t>
            </a:r>
            <a:r>
              <a:rPr lang="zh-CN" altLang="en-US" dirty="0" smtClean="0"/>
              <a:t>的键</a:t>
            </a:r>
            <a:r>
              <a:rPr lang="zh-CN" altLang="en-US" dirty="0"/>
              <a:t>（</a:t>
            </a:r>
            <a:r>
              <a:rPr lang="en-US" altLang="zh-CN" dirty="0"/>
              <a:t>key</a:t>
            </a:r>
            <a:r>
              <a:rPr lang="zh-CN" altLang="en-US" dirty="0" smtClean="0"/>
              <a:t>）</a:t>
            </a:r>
            <a:r>
              <a:rPr lang="en-US" altLang="zh-CN" dirty="0" smtClean="0"/>
              <a:t>=&gt; </a:t>
            </a:r>
            <a:r>
              <a:rPr lang="zh-CN" altLang="en-US" dirty="0"/>
              <a:t>值（</a:t>
            </a:r>
            <a:r>
              <a:rPr lang="en-US" altLang="zh-CN" dirty="0"/>
              <a:t>value</a:t>
            </a:r>
            <a:r>
              <a:rPr lang="zh-CN" altLang="en-US" dirty="0"/>
              <a:t>）</a:t>
            </a:r>
            <a:r>
              <a:rPr lang="zh-CN" altLang="en-US" dirty="0" smtClean="0"/>
              <a:t>对方式定义</a:t>
            </a:r>
            <a:endParaRPr lang="en-US" altLang="zh-CN" dirty="0" smtClean="0"/>
          </a:p>
          <a:p>
            <a:pPr lvl="1"/>
            <a:r>
              <a:rPr lang="zh-CN" altLang="en-US" dirty="0" smtClean="0"/>
              <a:t>也可以使用</a:t>
            </a:r>
            <a:r>
              <a:rPr lang="en-US" altLang="zh-CN" dirty="0" smtClean="0"/>
              <a:t>value</a:t>
            </a:r>
            <a:r>
              <a:rPr lang="zh-CN" altLang="en-US" dirty="0" smtClean="0"/>
              <a:t>列表方式定义，此时</a:t>
            </a:r>
            <a:r>
              <a:rPr lang="en-US" altLang="zh-CN" dirty="0" smtClean="0"/>
              <a:t>key</a:t>
            </a:r>
            <a:r>
              <a:rPr lang="zh-CN" altLang="en-US" dirty="0" smtClean="0"/>
              <a:t>默认为</a:t>
            </a:r>
            <a:r>
              <a:rPr lang="en-US" altLang="zh-CN" dirty="0" smtClean="0"/>
              <a:t>0</a:t>
            </a:r>
            <a:r>
              <a:rPr lang="zh-CN" altLang="en-US" dirty="0" smtClean="0"/>
              <a:t>开始整数</a:t>
            </a:r>
            <a:endParaRPr lang="en-US" altLang="zh-CN" dirty="0" smtClean="0"/>
          </a:p>
          <a:p>
            <a:pPr lvl="1"/>
            <a:r>
              <a:rPr lang="en-US" altLang="zh-CN" dirty="0"/>
              <a:t>$days = array("</a:t>
            </a:r>
            <a:r>
              <a:rPr lang="en-US" altLang="zh-CN" dirty="0" err="1"/>
              <a:t>Mon","Tue","Wed","Thu","Fri</a:t>
            </a:r>
            <a:r>
              <a:rPr lang="en-US" altLang="zh-CN" dirty="0"/>
              <a:t>");</a:t>
            </a:r>
          </a:p>
          <a:p>
            <a:pPr lvl="1"/>
            <a:r>
              <a:rPr lang="en-US" altLang="zh-CN" dirty="0"/>
              <a:t>$days = ["</a:t>
            </a:r>
            <a:r>
              <a:rPr lang="en-US" altLang="zh-CN" dirty="0" err="1"/>
              <a:t>Mon","Tue","Wed","Thu","Fri</a:t>
            </a:r>
            <a:r>
              <a:rPr lang="en-US" altLang="zh-CN" dirty="0"/>
              <a:t>"]; </a:t>
            </a:r>
            <a:endParaRPr lang="en-US" altLang="zh-CN" dirty="0" smtClean="0"/>
          </a:p>
          <a:p>
            <a:pPr lvl="1"/>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888" y="5085184"/>
            <a:ext cx="7559824" cy="1192556"/>
          </a:xfrm>
          <a:prstGeom prst="rect">
            <a:avLst/>
          </a:prstGeom>
        </p:spPr>
      </p:pic>
    </p:spTree>
    <p:extLst>
      <p:ext uri="{BB962C8B-B14F-4D97-AF65-F5344CB8AC3E}">
        <p14:creationId xmlns:p14="http://schemas.microsoft.com/office/powerpoint/2010/main" val="26863274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创建数组</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494827"/>
            <a:ext cx="7772400" cy="2935146"/>
          </a:xfrm>
        </p:spPr>
      </p:pic>
    </p:spTree>
    <p:extLst>
      <p:ext uri="{BB962C8B-B14F-4D97-AF65-F5344CB8AC3E}">
        <p14:creationId xmlns:p14="http://schemas.microsoft.com/office/powerpoint/2010/main" val="29922380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数组元素访问与赋值</a:t>
            </a:r>
            <a:endParaRPr lang="zh-CN" altLang="en-US" dirty="0"/>
          </a:p>
        </p:txBody>
      </p:sp>
      <p:sp>
        <p:nvSpPr>
          <p:cNvPr id="3" name="内容占位符 2"/>
          <p:cNvSpPr>
            <a:spLocks noGrp="1"/>
          </p:cNvSpPr>
          <p:nvPr>
            <p:ph idx="1"/>
          </p:nvPr>
        </p:nvSpPr>
        <p:spPr/>
        <p:txBody>
          <a:bodyPr/>
          <a:lstStyle/>
          <a:p>
            <a:r>
              <a:rPr lang="zh-CN" altLang="en-US" dirty="0" smtClean="0"/>
              <a:t>可以使用</a:t>
            </a:r>
            <a:r>
              <a:rPr lang="en-US" altLang="zh-CN" dirty="0" err="1" smtClean="0"/>
              <a:t>arrayname</a:t>
            </a:r>
            <a:r>
              <a:rPr lang="en-US" altLang="zh-CN" dirty="0" smtClean="0"/>
              <a:t>[key]</a:t>
            </a:r>
            <a:r>
              <a:rPr lang="zh-CN" altLang="en-US" dirty="0" smtClean="0"/>
              <a:t>的方式访问和赋值数组元素</a:t>
            </a:r>
            <a:endParaRPr lang="en-US" altLang="zh-CN" dirty="0" smtClean="0"/>
          </a:p>
          <a:p>
            <a:pPr lvl="1"/>
            <a:r>
              <a:rPr lang="zh-CN" altLang="en-US" dirty="0" smtClean="0"/>
              <a:t>如</a:t>
            </a:r>
            <a:r>
              <a:rPr lang="en-US" altLang="zh-CN" dirty="0" smtClean="0"/>
              <a:t>$days[5]</a:t>
            </a:r>
            <a:r>
              <a:rPr lang="zh-CN" altLang="en-US" dirty="0" smtClean="0"/>
              <a:t>或</a:t>
            </a:r>
            <a:r>
              <a:rPr lang="en-US" altLang="zh-CN" dirty="0" smtClean="0"/>
              <a:t>$days[“Mon”]</a:t>
            </a:r>
          </a:p>
          <a:p>
            <a:pPr lvl="1"/>
            <a:r>
              <a:rPr lang="zh-CN" altLang="en-US" dirty="0" smtClean="0"/>
              <a:t>如果</a:t>
            </a:r>
            <a:r>
              <a:rPr lang="en-US" altLang="zh-CN" dirty="0" smtClean="0"/>
              <a:t>key</a:t>
            </a:r>
            <a:r>
              <a:rPr lang="zh-CN" altLang="en-US" dirty="0" smtClean="0"/>
              <a:t>为空，在数组最后添加一个元素，如</a:t>
            </a:r>
            <a:r>
              <a:rPr lang="en-US" altLang="zh-CN" dirty="0" smtClean="0"/>
              <a:t>$days[]=“Sun”</a:t>
            </a:r>
          </a:p>
          <a:p>
            <a:pPr lvl="1"/>
            <a:r>
              <a:rPr lang="zh-CN" altLang="en-US" dirty="0" smtClean="0"/>
              <a:t>如果</a:t>
            </a:r>
            <a:r>
              <a:rPr lang="en-US" altLang="zh-CN" dirty="0" smtClean="0"/>
              <a:t>key</a:t>
            </a:r>
            <a:r>
              <a:rPr lang="zh-CN" altLang="en-US" dirty="0"/>
              <a:t>大于已用下标最大值时，会创建一个新</a:t>
            </a:r>
            <a:r>
              <a:rPr lang="zh-CN" altLang="en-US" dirty="0" smtClean="0"/>
              <a:t>元素，如</a:t>
            </a:r>
            <a:r>
              <a:rPr lang="en-US" altLang="zh-CN" dirty="0"/>
              <a:t>$</a:t>
            </a:r>
            <a:r>
              <a:rPr lang="en-US" altLang="zh-CN" dirty="0" smtClean="0"/>
              <a:t>days[7]=“</a:t>
            </a:r>
            <a:r>
              <a:rPr lang="en-US" altLang="zh-CN" dirty="0"/>
              <a:t>Sun</a:t>
            </a:r>
            <a:r>
              <a:rPr lang="en-US" altLang="zh-CN" dirty="0" smtClean="0"/>
              <a:t>”</a:t>
            </a:r>
            <a:r>
              <a:rPr lang="zh-CN" altLang="en-US" dirty="0" smtClean="0"/>
              <a:t>，此时</a:t>
            </a:r>
            <a:r>
              <a:rPr lang="en-US" altLang="zh-CN" dirty="0"/>
              <a:t>$</a:t>
            </a:r>
            <a:r>
              <a:rPr lang="en-US" altLang="zh-CN" dirty="0" smtClean="0"/>
              <a:t>days[6]</a:t>
            </a:r>
            <a:r>
              <a:rPr lang="zh-CN" altLang="en-US" dirty="0" smtClean="0"/>
              <a:t>为</a:t>
            </a:r>
            <a:r>
              <a:rPr lang="en-US" altLang="zh-CN" dirty="0" smtClean="0"/>
              <a:t>NULL</a:t>
            </a:r>
            <a:endParaRPr lang="en-US" altLang="zh-CN" dirty="0"/>
          </a:p>
          <a:p>
            <a:pPr lvl="1"/>
            <a:endParaRPr lang="zh-CN" altLang="en-US" dirty="0"/>
          </a:p>
        </p:txBody>
      </p:sp>
    </p:spTree>
    <p:extLst>
      <p:ext uri="{BB962C8B-B14F-4D97-AF65-F5344CB8AC3E}">
        <p14:creationId xmlns:p14="http://schemas.microsoft.com/office/powerpoint/2010/main" val="34692809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数组元素检测与删除</a:t>
            </a:r>
            <a:endParaRPr lang="zh-CN" altLang="en-US" dirty="0"/>
          </a:p>
        </p:txBody>
      </p:sp>
      <p:sp>
        <p:nvSpPr>
          <p:cNvPr id="3" name="内容占位符 2"/>
          <p:cNvSpPr>
            <a:spLocks noGrp="1"/>
          </p:cNvSpPr>
          <p:nvPr>
            <p:ph idx="1"/>
          </p:nvPr>
        </p:nvSpPr>
        <p:spPr>
          <a:xfrm>
            <a:off x="838200" y="1905000"/>
            <a:ext cx="7910264" cy="4114800"/>
          </a:xfrm>
        </p:spPr>
        <p:txBody>
          <a:bodyPr/>
          <a:lstStyle/>
          <a:p>
            <a:r>
              <a:rPr lang="zh-CN" altLang="en-US" dirty="0" smtClean="0"/>
              <a:t>可以通过</a:t>
            </a:r>
            <a:r>
              <a:rPr lang="en-US" altLang="zh-CN" dirty="0" err="1" smtClean="0"/>
              <a:t>isset</a:t>
            </a:r>
            <a:r>
              <a:rPr lang="en-US" altLang="zh-CN" dirty="0" smtClean="0"/>
              <a:t>()</a:t>
            </a:r>
            <a:r>
              <a:rPr lang="zh-CN" altLang="en-US" dirty="0" smtClean="0"/>
              <a:t>检测数组元素是否有值</a:t>
            </a:r>
            <a:endParaRPr lang="en-US" altLang="zh-CN" dirty="0" smtClean="0"/>
          </a:p>
          <a:p>
            <a:r>
              <a:rPr lang="zh-CN" altLang="en-US" dirty="0" smtClean="0"/>
              <a:t>可以通过</a:t>
            </a:r>
            <a:r>
              <a:rPr lang="en-US" altLang="zh-CN" dirty="0" err="1" smtClean="0"/>
              <a:t>array_key_exists</a:t>
            </a:r>
            <a:r>
              <a:rPr lang="en-US" altLang="zh-CN" dirty="0" smtClean="0"/>
              <a:t>()</a:t>
            </a:r>
            <a:r>
              <a:rPr lang="zh-CN" altLang="en-US" dirty="0" smtClean="0"/>
              <a:t>来判断</a:t>
            </a:r>
            <a:r>
              <a:rPr lang="en-US" altLang="zh-CN" dirty="0" smtClean="0"/>
              <a:t>key</a:t>
            </a:r>
            <a:r>
              <a:rPr lang="zh-CN" altLang="en-US" dirty="0" smtClean="0"/>
              <a:t>是否存在</a:t>
            </a:r>
            <a:endParaRPr lang="en-US" altLang="zh-CN" dirty="0" smtClean="0"/>
          </a:p>
          <a:p>
            <a:r>
              <a:rPr lang="zh-CN" altLang="en-US" dirty="0" smtClean="0"/>
              <a:t>可以通过</a:t>
            </a:r>
            <a:r>
              <a:rPr lang="en-US" altLang="zh-CN" dirty="0" smtClean="0"/>
              <a:t>unset()</a:t>
            </a:r>
            <a:r>
              <a:rPr lang="zh-CN" altLang="en-US" dirty="0" smtClean="0"/>
              <a:t>来删除数据元素</a:t>
            </a:r>
            <a:endParaRPr lang="en-US" altLang="zh-CN" dirty="0" smtClean="0"/>
          </a:p>
          <a:p>
            <a:pPr lvl="1"/>
            <a:r>
              <a:rPr lang="zh-CN" altLang="en-US" dirty="0" smtClean="0"/>
              <a:t>此时不会重建数组索引，可能需要用</a:t>
            </a:r>
            <a:r>
              <a:rPr lang="en-US" altLang="zh-CN" dirty="0" err="1"/>
              <a:t>array_values</a:t>
            </a:r>
            <a:r>
              <a:rPr lang="en-US" altLang="zh-CN" dirty="0"/>
              <a:t>() </a:t>
            </a:r>
            <a:r>
              <a:rPr lang="zh-CN" altLang="en-US" dirty="0" smtClean="0"/>
              <a:t>函数来强制重建</a:t>
            </a:r>
            <a:endParaRPr lang="zh-CN" altLang="en-US" dirty="0"/>
          </a:p>
        </p:txBody>
      </p:sp>
      <p:pic>
        <p:nvPicPr>
          <p:cNvPr id="4" name="图片 3"/>
          <p:cNvPicPr>
            <a:picLocks noChangeAspect="1"/>
          </p:cNvPicPr>
          <p:nvPr/>
        </p:nvPicPr>
        <p:blipFill>
          <a:blip r:embed="rId3"/>
          <a:stretch>
            <a:fillRect/>
          </a:stretch>
        </p:blipFill>
        <p:spPr>
          <a:xfrm>
            <a:off x="1432446" y="4293096"/>
            <a:ext cx="6721772" cy="2060778"/>
          </a:xfrm>
          <a:prstGeom prst="rect">
            <a:avLst/>
          </a:prstGeom>
        </p:spPr>
      </p:pic>
    </p:spTree>
    <p:extLst>
      <p:ext uri="{BB962C8B-B14F-4D97-AF65-F5344CB8AC3E}">
        <p14:creationId xmlns:p14="http://schemas.microsoft.com/office/powerpoint/2010/main" val="30898054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数组遍历</a:t>
            </a:r>
            <a:endParaRPr lang="zh-CN" altLang="en-US" dirty="0"/>
          </a:p>
        </p:txBody>
      </p:sp>
      <p:sp>
        <p:nvSpPr>
          <p:cNvPr id="3" name="内容占位符 2"/>
          <p:cNvSpPr>
            <a:spLocks noGrp="1"/>
          </p:cNvSpPr>
          <p:nvPr>
            <p:ph idx="1"/>
          </p:nvPr>
        </p:nvSpPr>
        <p:spPr/>
        <p:txBody>
          <a:bodyPr/>
          <a:lstStyle/>
          <a:p>
            <a:r>
              <a:rPr lang="zh-CN" altLang="en-US" dirty="0" smtClean="0"/>
              <a:t>数组一般有个不依赖于键</a:t>
            </a:r>
            <a:r>
              <a:rPr lang="en-US" altLang="zh-CN" dirty="0" smtClean="0"/>
              <a:t>key</a:t>
            </a:r>
            <a:r>
              <a:rPr lang="zh-CN" altLang="en-US" dirty="0" smtClean="0"/>
              <a:t>和值</a:t>
            </a:r>
            <a:r>
              <a:rPr lang="en-US" altLang="zh-CN" dirty="0" smtClean="0"/>
              <a:t>value</a:t>
            </a:r>
            <a:r>
              <a:rPr lang="zh-CN" altLang="en-US" dirty="0" smtClean="0"/>
              <a:t>的内部顺序，一般是值的插入顺序</a:t>
            </a:r>
            <a:endParaRPr lang="en-US" altLang="zh-CN" dirty="0" smtClean="0"/>
          </a:p>
          <a:p>
            <a:r>
              <a:rPr lang="zh-CN" altLang="en-US" dirty="0" smtClean="0"/>
              <a:t>可以使用</a:t>
            </a:r>
            <a:r>
              <a:rPr lang="en-US" altLang="zh-CN" dirty="0" smtClean="0"/>
              <a:t>count()</a:t>
            </a:r>
            <a:r>
              <a:rPr lang="zh-CN" altLang="en-US" dirty="0" smtClean="0"/>
              <a:t>和</a:t>
            </a:r>
            <a:r>
              <a:rPr lang="en-US" altLang="zh-CN" dirty="0" err="1" smtClean="0"/>
              <a:t>sizeof</a:t>
            </a:r>
            <a:r>
              <a:rPr lang="en-US" altLang="zh-CN" dirty="0" smtClean="0"/>
              <a:t>()</a:t>
            </a:r>
            <a:r>
              <a:rPr lang="zh-CN" altLang="en-US" dirty="0" smtClean="0"/>
              <a:t>得到数组大小</a:t>
            </a:r>
            <a:endParaRPr lang="en-US" altLang="zh-CN" dirty="0" smtClean="0"/>
          </a:p>
          <a:p>
            <a:r>
              <a:rPr lang="zh-CN" altLang="en-US" dirty="0" smtClean="0"/>
              <a:t>对于索引数组，可以使用循环下标方式遍历</a:t>
            </a:r>
            <a:endParaRPr lang="en-US" altLang="zh-CN" dirty="0" smtClean="0"/>
          </a:p>
          <a:p>
            <a:r>
              <a:rPr lang="zh-CN" altLang="en-US" dirty="0" smtClean="0"/>
              <a:t>对于关联数组，需要使用</a:t>
            </a:r>
            <a:r>
              <a:rPr lang="en-US" altLang="zh-CN" dirty="0" err="1" smtClean="0"/>
              <a:t>foreach</a:t>
            </a:r>
            <a:r>
              <a:rPr lang="en-US" altLang="zh-CN" dirty="0" smtClean="0"/>
              <a:t>/as</a:t>
            </a:r>
            <a:r>
              <a:rPr lang="zh-CN" altLang="en-US" dirty="0" smtClean="0"/>
              <a:t>方式遍历</a:t>
            </a:r>
            <a:endParaRPr lang="en-US" altLang="zh-CN" dirty="0" smtClean="0"/>
          </a:p>
          <a:p>
            <a:r>
              <a:rPr lang="zh-CN" altLang="en-US" dirty="0" smtClean="0"/>
              <a:t>我们可以使用</a:t>
            </a:r>
            <a:r>
              <a:rPr lang="en-US" altLang="zh-CN" dirty="0" err="1" smtClean="0"/>
              <a:t>print_r</a:t>
            </a:r>
            <a:r>
              <a:rPr lang="en-US" altLang="zh-CN" dirty="0" smtClean="0"/>
              <a:t>()</a:t>
            </a:r>
            <a:r>
              <a:rPr lang="zh-CN" altLang="en-US" dirty="0" smtClean="0"/>
              <a:t>函数快速打印数组内容</a:t>
            </a:r>
            <a:endParaRPr lang="en-US" altLang="zh-CN" dirty="0" smtClean="0"/>
          </a:p>
          <a:p>
            <a:r>
              <a:rPr lang="en-US" altLang="zh-CN" dirty="0">
                <a:hlinkClick r:id="rId2" action="ppaction://hlinkfile"/>
              </a:rPr>
              <a:t>example</a:t>
            </a:r>
            <a:endParaRPr lang="en-US" altLang="zh-CN" dirty="0" smtClean="0"/>
          </a:p>
          <a:p>
            <a:endParaRPr lang="zh-CN" altLang="en-US" dirty="0"/>
          </a:p>
        </p:txBody>
      </p:sp>
    </p:spTree>
    <p:extLst>
      <p:ext uri="{BB962C8B-B14F-4D97-AF65-F5344CB8AC3E}">
        <p14:creationId xmlns:p14="http://schemas.microsoft.com/office/powerpoint/2010/main" val="41810646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数组排序</a:t>
            </a:r>
            <a:endParaRPr lang="zh-CN" altLang="en-US" dirty="0"/>
          </a:p>
        </p:txBody>
      </p:sp>
      <p:sp>
        <p:nvSpPr>
          <p:cNvPr id="3" name="内容占位符 2"/>
          <p:cNvSpPr>
            <a:spLocks noGrp="1"/>
          </p:cNvSpPr>
          <p:nvPr>
            <p:ph idx="1"/>
          </p:nvPr>
        </p:nvSpPr>
        <p:spPr/>
        <p:txBody>
          <a:bodyPr/>
          <a:lstStyle/>
          <a:p>
            <a:r>
              <a:rPr lang="en-US" altLang="zh-CN" dirty="0" smtClean="0"/>
              <a:t>PHP</a:t>
            </a:r>
            <a:r>
              <a:rPr lang="zh-CN" altLang="en-US" dirty="0" smtClean="0"/>
              <a:t>提供三种对数组排序的方法：按键排序、不改变键的按值排序、改变键的按值排序</a:t>
            </a:r>
            <a:endParaRPr lang="en-US" altLang="zh-CN" dirty="0" smtClean="0"/>
          </a:p>
          <a:p>
            <a:r>
              <a:rPr lang="zh-CN" altLang="en-US" dirty="0" smtClean="0"/>
              <a:t>对于每种还提供了升序、降序以及用户自定义方式</a:t>
            </a:r>
            <a:endParaRPr lang="en-US" altLang="zh-CN" dirty="0" smtClean="0"/>
          </a:p>
          <a:p>
            <a:r>
              <a:rPr lang="en-US" altLang="zh-CN" dirty="0">
                <a:hlinkClick r:id="rId3" action="ppaction://hlinkfile"/>
              </a:rPr>
              <a:t>example</a:t>
            </a:r>
            <a:endParaRPr lang="zh-CN" altLang="en-US" dirty="0"/>
          </a:p>
        </p:txBody>
      </p:sp>
      <p:pic>
        <p:nvPicPr>
          <p:cNvPr id="4" name="图片 3"/>
          <p:cNvPicPr>
            <a:picLocks noChangeAspect="1"/>
          </p:cNvPicPr>
          <p:nvPr/>
        </p:nvPicPr>
        <p:blipFill>
          <a:blip r:embed="rId4"/>
          <a:stretch>
            <a:fillRect/>
          </a:stretch>
        </p:blipFill>
        <p:spPr>
          <a:xfrm>
            <a:off x="391274" y="4437112"/>
            <a:ext cx="8666251" cy="1728192"/>
          </a:xfrm>
          <a:prstGeom prst="rect">
            <a:avLst/>
          </a:prstGeom>
        </p:spPr>
      </p:pic>
    </p:spTree>
    <p:extLst>
      <p:ext uri="{BB962C8B-B14F-4D97-AF65-F5344CB8AC3E}">
        <p14:creationId xmlns:p14="http://schemas.microsoft.com/office/powerpoint/2010/main" val="3084974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8066" name="Rectangle 2"/>
          <p:cNvSpPr>
            <a:spLocks noGrp="1" noChangeArrowheads="1"/>
          </p:cNvSpPr>
          <p:nvPr>
            <p:ph type="title"/>
          </p:nvPr>
        </p:nvSpPr>
        <p:spPr/>
        <p:txBody>
          <a:bodyPr/>
          <a:lstStyle/>
          <a:p>
            <a:r>
              <a:rPr lang="zh-CN" altLang="en-US"/>
              <a:t>处理请求基本步骤</a:t>
            </a:r>
          </a:p>
        </p:txBody>
      </p:sp>
      <p:sp>
        <p:nvSpPr>
          <p:cNvPr id="1368067" name="Rectangle 3" descr="Rectangle: Click to edit Master text styles&#10;Second level&#10;Third level&#10;Fourth level&#10;Fifth level"/>
          <p:cNvSpPr>
            <a:spLocks noGrp="1" noChangeArrowheads="1"/>
          </p:cNvSpPr>
          <p:nvPr>
            <p:ph type="body" idx="1"/>
          </p:nvPr>
        </p:nvSpPr>
        <p:spPr/>
        <p:txBody>
          <a:bodyPr/>
          <a:lstStyle/>
          <a:p>
            <a:pPr marL="533400" indent="-533400"/>
            <a:r>
              <a:rPr lang="zh-CN" altLang="en-US" dirty="0"/>
              <a:t>在较高级别</a:t>
            </a:r>
            <a:r>
              <a:rPr lang="zh-CN" altLang="en-US" dirty="0" smtClean="0"/>
              <a:t>上，</a:t>
            </a:r>
            <a:r>
              <a:rPr lang="en-US" altLang="zh-CN" dirty="0" smtClean="0"/>
              <a:t>Web</a:t>
            </a:r>
            <a:r>
              <a:rPr lang="zh-CN" altLang="en-US" dirty="0"/>
              <a:t>服务器通过如下步骤处理</a:t>
            </a:r>
            <a:r>
              <a:rPr lang="en-US" altLang="zh-CN" dirty="0"/>
              <a:t>HTTP</a:t>
            </a:r>
            <a:r>
              <a:rPr lang="zh-CN" altLang="en-US" dirty="0" smtClean="0"/>
              <a:t>请求</a:t>
            </a:r>
            <a:endParaRPr lang="en-US" altLang="zh-CN" dirty="0"/>
          </a:p>
          <a:p>
            <a:pPr marL="914400" lvl="1" indent="-457200">
              <a:buFont typeface="Wingdings" pitchFamily="2" charset="2"/>
              <a:buAutoNum type="arabicPeriod"/>
            </a:pPr>
            <a:r>
              <a:rPr lang="zh-CN" altLang="en-US" dirty="0"/>
              <a:t>读取和分析</a:t>
            </a:r>
            <a:r>
              <a:rPr lang="en-US" altLang="zh-CN" dirty="0"/>
              <a:t>HTTP</a:t>
            </a:r>
            <a:r>
              <a:rPr lang="zh-CN" altLang="en-US" dirty="0"/>
              <a:t>请求消息</a:t>
            </a:r>
          </a:p>
          <a:p>
            <a:pPr marL="914400" lvl="1" indent="-457200">
              <a:buFont typeface="Wingdings" pitchFamily="2" charset="2"/>
              <a:buAutoNum type="arabicPeriod"/>
            </a:pPr>
            <a:r>
              <a:rPr lang="zh-CN" altLang="en-US" dirty="0"/>
              <a:t>将</a:t>
            </a:r>
            <a:r>
              <a:rPr lang="en-US" altLang="zh-CN" dirty="0"/>
              <a:t>URL</a:t>
            </a:r>
            <a:r>
              <a:rPr lang="zh-CN" altLang="en-US" dirty="0"/>
              <a:t>转换为文件名</a:t>
            </a:r>
          </a:p>
          <a:p>
            <a:pPr marL="914400" lvl="1" indent="-457200">
              <a:buFont typeface="Wingdings" pitchFamily="2" charset="2"/>
              <a:buAutoNum type="arabicPeriod"/>
            </a:pPr>
            <a:r>
              <a:rPr lang="zh-CN" altLang="en-US" dirty="0"/>
              <a:t>决定请求是否授权</a:t>
            </a:r>
          </a:p>
          <a:p>
            <a:pPr marL="914400" lvl="1" indent="-457200">
              <a:buFont typeface="Wingdings" pitchFamily="2" charset="2"/>
              <a:buAutoNum type="arabicPeriod"/>
            </a:pPr>
            <a:r>
              <a:rPr lang="zh-CN" altLang="en-US" dirty="0"/>
              <a:t>生成和传输</a:t>
            </a:r>
            <a:r>
              <a:rPr lang="zh-CN" altLang="en-US" dirty="0" smtClean="0"/>
              <a:t>响应</a:t>
            </a:r>
            <a:endParaRPr lang="en-US" altLang="zh-CN" dirty="0" smtClean="0"/>
          </a:p>
          <a:p>
            <a:pPr marL="914400" lvl="1" indent="-457200">
              <a:buFont typeface="Wingdings" pitchFamily="2" charset="2"/>
              <a:buAutoNum type="arabicPeriod"/>
            </a:pPr>
            <a:r>
              <a:rPr lang="zh-CN" altLang="en-US" dirty="0" smtClean="0"/>
              <a:t>日志记录</a:t>
            </a:r>
            <a:endParaRPr lang="zh-CN" altLang="en-US" dirty="0"/>
          </a:p>
        </p:txBody>
      </p:sp>
    </p:spTree>
    <p:extLst>
      <p:ext uri="{BB962C8B-B14F-4D97-AF65-F5344CB8AC3E}">
        <p14:creationId xmlns:p14="http://schemas.microsoft.com/office/powerpoint/2010/main" val="37286626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多维数组</a:t>
            </a:r>
          </a:p>
        </p:txBody>
      </p:sp>
      <p:sp>
        <p:nvSpPr>
          <p:cNvPr id="3" name="内容占位符 2"/>
          <p:cNvSpPr>
            <a:spLocks noGrp="1"/>
          </p:cNvSpPr>
          <p:nvPr>
            <p:ph idx="1"/>
          </p:nvPr>
        </p:nvSpPr>
        <p:spPr/>
        <p:txBody>
          <a:bodyPr/>
          <a:lstStyle/>
          <a:p>
            <a:r>
              <a:rPr lang="en-US" altLang="zh-CN" dirty="0" smtClean="0"/>
              <a:t>PHP</a:t>
            </a:r>
            <a:r>
              <a:rPr lang="zh-CN" altLang="en-US" dirty="0" smtClean="0"/>
              <a:t>本质是通过</a:t>
            </a:r>
            <a:r>
              <a:rPr lang="zh-CN" altLang="en-US" dirty="0"/>
              <a:t>数组嵌套来</a:t>
            </a:r>
            <a:r>
              <a:rPr lang="zh-CN" altLang="en-US" dirty="0" smtClean="0"/>
              <a:t>实现多维数组的</a:t>
            </a:r>
            <a:r>
              <a:rPr lang="en-US" altLang="zh-CN" dirty="0"/>
              <a:t/>
            </a:r>
            <a:br>
              <a:rPr lang="en-US" altLang="zh-CN" dirty="0"/>
            </a:br>
            <a:r>
              <a:rPr lang="en-US" altLang="zh-CN" dirty="0"/>
              <a:t>$month = </a:t>
            </a:r>
            <a:r>
              <a:rPr lang="en-US" altLang="zh-CN" dirty="0" smtClean="0"/>
              <a:t>array(</a:t>
            </a:r>
            <a:br>
              <a:rPr lang="en-US" altLang="zh-CN" dirty="0" smtClean="0"/>
            </a:br>
            <a:r>
              <a:rPr lang="en-US" altLang="zh-CN" dirty="0" smtClean="0"/>
              <a:t>array</a:t>
            </a:r>
            <a:r>
              <a:rPr lang="en-US" altLang="zh-CN" dirty="0"/>
              <a:t>("</a:t>
            </a:r>
            <a:r>
              <a:rPr lang="en-US" altLang="zh-CN" dirty="0" err="1"/>
              <a:t>Mon","Tue","Wed","Thu","Fri</a:t>
            </a:r>
            <a:r>
              <a:rPr lang="en-US" altLang="zh-CN" dirty="0" smtClean="0"/>
              <a:t>"),</a:t>
            </a:r>
            <a:br>
              <a:rPr lang="en-US" altLang="zh-CN" dirty="0" smtClean="0"/>
            </a:br>
            <a:r>
              <a:rPr lang="en-US" altLang="zh-CN" dirty="0" smtClean="0"/>
              <a:t>array</a:t>
            </a:r>
            <a:r>
              <a:rPr lang="en-US" altLang="zh-CN" dirty="0"/>
              <a:t>("</a:t>
            </a:r>
            <a:r>
              <a:rPr lang="en-US" altLang="zh-CN" dirty="0" err="1"/>
              <a:t>Mon","Tue","Wed","Thu","Fri</a:t>
            </a:r>
            <a:r>
              <a:rPr lang="en-US" altLang="zh-CN" dirty="0" smtClean="0"/>
              <a:t>"),</a:t>
            </a:r>
            <a:br>
              <a:rPr lang="en-US" altLang="zh-CN" dirty="0" smtClean="0"/>
            </a:br>
            <a:r>
              <a:rPr lang="en-US" altLang="zh-CN" dirty="0" smtClean="0"/>
              <a:t>array</a:t>
            </a:r>
            <a:r>
              <a:rPr lang="en-US" altLang="zh-CN" dirty="0"/>
              <a:t>("</a:t>
            </a:r>
            <a:r>
              <a:rPr lang="en-US" altLang="zh-CN" dirty="0" err="1"/>
              <a:t>Mon","Tue","Wed","Thu","Fri</a:t>
            </a:r>
            <a:r>
              <a:rPr lang="en-US" altLang="zh-CN" dirty="0" smtClean="0"/>
              <a:t>"),</a:t>
            </a:r>
            <a:br>
              <a:rPr lang="en-US" altLang="zh-CN" dirty="0" smtClean="0"/>
            </a:br>
            <a:r>
              <a:rPr lang="en-US" altLang="zh-CN" dirty="0" smtClean="0"/>
              <a:t>array</a:t>
            </a:r>
            <a:r>
              <a:rPr lang="en-US" altLang="zh-CN" dirty="0"/>
              <a:t>("</a:t>
            </a:r>
            <a:r>
              <a:rPr lang="en-US" altLang="zh-CN" dirty="0" err="1"/>
              <a:t>Mon","Tue","Wed","Thu","Fri</a:t>
            </a:r>
            <a:r>
              <a:rPr lang="en-US" altLang="zh-CN" dirty="0" smtClean="0"/>
              <a:t>")</a:t>
            </a:r>
            <a:br>
              <a:rPr lang="en-US" altLang="zh-CN" dirty="0" smtClean="0"/>
            </a:br>
            <a:r>
              <a:rPr lang="en-US" altLang="zh-CN" dirty="0" smtClean="0"/>
              <a:t>);</a:t>
            </a:r>
            <a:br>
              <a:rPr lang="en-US" altLang="zh-CN" dirty="0" smtClean="0"/>
            </a:br>
            <a:r>
              <a:rPr lang="en-US" altLang="zh-CN" dirty="0" smtClean="0"/>
              <a:t>echo </a:t>
            </a:r>
            <a:r>
              <a:rPr lang="en-US" altLang="zh-CN" dirty="0"/>
              <a:t>$month[0][3]; // outputs </a:t>
            </a:r>
            <a:r>
              <a:rPr lang="en-US" altLang="zh-CN" dirty="0" smtClean="0"/>
              <a:t>Thu</a:t>
            </a:r>
          </a:p>
          <a:p>
            <a:r>
              <a:rPr lang="en-US" altLang="zh-CN" dirty="0">
                <a:hlinkClick r:id="rId2" action="ppaction://hlinkfile"/>
              </a:rPr>
              <a:t>example</a:t>
            </a:r>
            <a:endParaRPr lang="zh-CN" altLang="en-US" dirty="0"/>
          </a:p>
        </p:txBody>
      </p:sp>
    </p:spTree>
    <p:extLst>
      <p:ext uri="{BB962C8B-B14F-4D97-AF65-F5344CB8AC3E}">
        <p14:creationId xmlns:p14="http://schemas.microsoft.com/office/powerpoint/2010/main" val="41294912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函数定义</a:t>
            </a:r>
            <a:endParaRPr lang="zh-CN" altLang="en-US" dirty="0"/>
          </a:p>
        </p:txBody>
      </p:sp>
      <p:sp>
        <p:nvSpPr>
          <p:cNvPr id="3" name="内容占位符 2"/>
          <p:cNvSpPr>
            <a:spLocks noGrp="1"/>
          </p:cNvSpPr>
          <p:nvPr>
            <p:ph idx="1"/>
          </p:nvPr>
        </p:nvSpPr>
        <p:spPr>
          <a:xfrm>
            <a:off x="838200" y="1905000"/>
            <a:ext cx="8054280" cy="4114800"/>
          </a:xfrm>
        </p:spPr>
        <p:txBody>
          <a:bodyPr/>
          <a:lstStyle/>
          <a:p>
            <a:r>
              <a:rPr lang="zh-CN" altLang="en-US" dirty="0" smtClean="0"/>
              <a:t>在</a:t>
            </a:r>
            <a:r>
              <a:rPr lang="en-US" altLang="zh-CN" dirty="0" smtClean="0"/>
              <a:t>PHP</a:t>
            </a:r>
            <a:r>
              <a:rPr lang="zh-CN" altLang="en-US" dirty="0" smtClean="0"/>
              <a:t>中使用如下语法定义函数</a:t>
            </a:r>
            <a:endParaRPr lang="en-US" altLang="zh-CN" dirty="0" smtClean="0"/>
          </a:p>
          <a:p>
            <a:pPr lvl="1"/>
            <a:r>
              <a:rPr lang="en-US" altLang="zh-CN" dirty="0" smtClean="0"/>
              <a:t>function [&amp;] </a:t>
            </a:r>
            <a:r>
              <a:rPr lang="en-US" altLang="zh-CN" dirty="0" err="1" smtClean="0"/>
              <a:t>functionName</a:t>
            </a:r>
            <a:r>
              <a:rPr lang="en-US" altLang="zh-CN" dirty="0" smtClean="0"/>
              <a:t>([</a:t>
            </a:r>
            <a:r>
              <a:rPr lang="en-US" altLang="zh-CN" dirty="0" err="1" smtClean="0"/>
              <a:t>param</a:t>
            </a:r>
            <a:r>
              <a:rPr lang="en-US" altLang="zh-CN" dirty="0" smtClean="0"/>
              <a:t>,……]){</a:t>
            </a:r>
            <a:br>
              <a:rPr lang="en-US" altLang="zh-CN" dirty="0" smtClean="0"/>
            </a:br>
            <a:r>
              <a:rPr lang="en-US" altLang="zh-CN" dirty="0" smtClean="0"/>
              <a:t>	statements }</a:t>
            </a:r>
          </a:p>
          <a:p>
            <a:r>
              <a:rPr lang="zh-CN" altLang="en-US" dirty="0" smtClean="0"/>
              <a:t>因为</a:t>
            </a:r>
            <a:r>
              <a:rPr lang="en-US" altLang="zh-CN" dirty="0" smtClean="0"/>
              <a:t>PHP</a:t>
            </a:r>
            <a:r>
              <a:rPr lang="zh-CN" altLang="en-US" dirty="0" smtClean="0"/>
              <a:t>是弱类型的，所以函数定义时可以不指定参数和返回值类型</a:t>
            </a:r>
            <a:endParaRPr lang="en-US" altLang="zh-CN" dirty="0" smtClean="0"/>
          </a:p>
          <a:p>
            <a:r>
              <a:rPr lang="zh-CN" altLang="en-US" dirty="0" smtClean="0"/>
              <a:t>函数定义后可以</a:t>
            </a:r>
            <a:r>
              <a:rPr lang="zh-CN" altLang="en-US" dirty="0"/>
              <a:t>通过如下语法</a:t>
            </a:r>
            <a:r>
              <a:rPr lang="zh-CN" altLang="en-US" dirty="0" smtClean="0"/>
              <a:t>调用</a:t>
            </a:r>
            <a:endParaRPr lang="en-US" altLang="zh-CN" dirty="0" smtClean="0"/>
          </a:p>
          <a:p>
            <a:pPr lvl="1"/>
            <a:r>
              <a:rPr lang="en-US" altLang="zh-CN" dirty="0" smtClean="0"/>
              <a:t>$</a:t>
            </a:r>
            <a:r>
              <a:rPr lang="en-US" altLang="zh-CN" dirty="0" err="1" smtClean="0"/>
              <a:t>var</a:t>
            </a:r>
            <a:r>
              <a:rPr lang="en-US" altLang="zh-CN" dirty="0" smtClean="0"/>
              <a:t>  </a:t>
            </a:r>
            <a:r>
              <a:rPr lang="en-US" altLang="zh-CN" dirty="0"/>
              <a:t>= </a:t>
            </a:r>
            <a:r>
              <a:rPr lang="en-US" altLang="zh-CN" dirty="0" err="1"/>
              <a:t>functionName</a:t>
            </a:r>
            <a:r>
              <a:rPr lang="en-US" altLang="zh-CN" dirty="0"/>
              <a:t>([</a:t>
            </a:r>
            <a:r>
              <a:rPr lang="en-US" altLang="zh-CN" dirty="0" err="1"/>
              <a:t>param</a:t>
            </a:r>
            <a:r>
              <a:rPr lang="en-US" altLang="zh-CN" dirty="0" smtClean="0"/>
              <a:t>,……]);</a:t>
            </a:r>
          </a:p>
          <a:p>
            <a:r>
              <a:rPr lang="zh-CN" altLang="en-US" dirty="0" smtClean="0"/>
              <a:t>非条件定义函数，可以先调用后声明</a:t>
            </a:r>
            <a:endParaRPr lang="en-US" altLang="zh-CN" dirty="0" smtClean="0"/>
          </a:p>
          <a:p>
            <a:r>
              <a:rPr lang="zh-CN" altLang="en-US" dirty="0" smtClean="0"/>
              <a:t>函数不管被调用多少次，仅为当前页面编译一次</a:t>
            </a:r>
            <a:endParaRPr lang="en-US" altLang="zh-CN" dirty="0" smtClean="0"/>
          </a:p>
        </p:txBody>
      </p:sp>
    </p:spTree>
    <p:extLst>
      <p:ext uri="{BB962C8B-B14F-4D97-AF65-F5344CB8AC3E}">
        <p14:creationId xmlns:p14="http://schemas.microsoft.com/office/powerpoint/2010/main" val="65925711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函数定义</a:t>
            </a:r>
          </a:p>
        </p:txBody>
      </p:sp>
      <p:sp>
        <p:nvSpPr>
          <p:cNvPr id="3" name="内容占位符 2"/>
          <p:cNvSpPr>
            <a:spLocks noGrp="1"/>
          </p:cNvSpPr>
          <p:nvPr>
            <p:ph idx="1"/>
          </p:nvPr>
        </p:nvSpPr>
        <p:spPr>
          <a:xfrm>
            <a:off x="827584" y="1772816"/>
            <a:ext cx="7772400" cy="4114800"/>
          </a:xfrm>
        </p:spPr>
        <p:txBody>
          <a:bodyPr/>
          <a:lstStyle/>
          <a:p>
            <a:r>
              <a:rPr lang="en-US" altLang="zh-CN" dirty="0" smtClean="0"/>
              <a:t>PHP</a:t>
            </a:r>
            <a:r>
              <a:rPr lang="zh-CN" altLang="en-US" dirty="0" smtClean="0"/>
              <a:t>不</a:t>
            </a:r>
            <a:r>
              <a:rPr lang="zh-CN" altLang="en-US" dirty="0"/>
              <a:t>支持函数重载，也不可能取消定义或者重定义已声明的</a:t>
            </a:r>
            <a:r>
              <a:rPr lang="zh-CN" altLang="en-US" dirty="0" smtClean="0"/>
              <a:t>函数</a:t>
            </a:r>
            <a:endParaRPr lang="en-US" altLang="zh-CN" dirty="0" smtClean="0"/>
          </a:p>
          <a:p>
            <a:r>
              <a:rPr lang="zh-CN" altLang="en-US" dirty="0" smtClean="0"/>
              <a:t>函数可以递归定义</a:t>
            </a:r>
            <a:r>
              <a:rPr lang="en-US" altLang="zh-CN" dirty="0" smtClean="0"/>
              <a:t>	</a:t>
            </a:r>
            <a:r>
              <a:rPr lang="en-US" altLang="zh-CN" dirty="0" smtClean="0">
                <a:hlinkClick r:id="rId3" action="ppaction://hlinkfile"/>
              </a:rPr>
              <a:t>example</a:t>
            </a:r>
            <a:endParaRPr lang="en-US" altLang="zh-CN" dirty="0" smtClean="0"/>
          </a:p>
          <a:p>
            <a:pPr lvl="1"/>
            <a:r>
              <a:rPr lang="en-US" altLang="zh-CN" dirty="0" smtClean="0"/>
              <a:t>function factorial(</a:t>
            </a:r>
            <a:r>
              <a:rPr lang="en-US" altLang="zh-CN" dirty="0"/>
              <a:t>$</a:t>
            </a:r>
            <a:r>
              <a:rPr lang="en-US" altLang="zh-CN" dirty="0" smtClean="0"/>
              <a:t>x){</a:t>
            </a:r>
            <a:br>
              <a:rPr lang="en-US" altLang="zh-CN" dirty="0" smtClean="0"/>
            </a:br>
            <a:r>
              <a:rPr lang="en-US" altLang="zh-CN" dirty="0" smtClean="0"/>
              <a:t>	if($x&lt;=1</a:t>
            </a:r>
            <a:r>
              <a:rPr lang="en-US" altLang="zh-CN" dirty="0"/>
              <a:t>)</a:t>
            </a:r>
            <a:r>
              <a:rPr lang="en-US" altLang="zh-CN" dirty="0" smtClean="0"/>
              <a:t> return 1; return $x*factorial($x-1); }</a:t>
            </a:r>
          </a:p>
          <a:p>
            <a:r>
              <a:rPr lang="zh-CN" altLang="en-US" dirty="0" smtClean="0"/>
              <a:t>可以定义可变函数：通过使用可变变量，基于变量的值调用函数</a:t>
            </a:r>
            <a:endParaRPr lang="en-US" altLang="zh-CN" dirty="0" smtClean="0"/>
          </a:p>
          <a:p>
            <a:pPr lvl="1"/>
            <a:r>
              <a:rPr lang="zh-CN" altLang="en-US" dirty="0" smtClean="0"/>
              <a:t>此时可以考虑是用</a:t>
            </a:r>
            <a:r>
              <a:rPr lang="en-US" altLang="zh-CN" dirty="0" err="1" smtClean="0"/>
              <a:t>function_exists</a:t>
            </a:r>
            <a:r>
              <a:rPr lang="en-US" altLang="zh-CN" dirty="0" smtClean="0"/>
              <a:t>()</a:t>
            </a:r>
            <a:r>
              <a:rPr lang="zh-CN" altLang="en-US" dirty="0" smtClean="0"/>
              <a:t>来判断方法是否存在</a:t>
            </a:r>
            <a:endParaRPr lang="en-US" altLang="zh-CN" dirty="0" smtClean="0"/>
          </a:p>
          <a:p>
            <a:pPr lvl="1"/>
            <a:r>
              <a:rPr lang="en-US" altLang="zh-CN" dirty="0">
                <a:hlinkClick r:id="rId4" action="ppaction://hlinkfile"/>
              </a:rPr>
              <a:t>example</a:t>
            </a:r>
            <a:endParaRPr lang="en-US" altLang="zh-CN" dirty="0" smtClean="0"/>
          </a:p>
        </p:txBody>
      </p:sp>
    </p:spTree>
    <p:extLst>
      <p:ext uri="{BB962C8B-B14F-4D97-AF65-F5344CB8AC3E}">
        <p14:creationId xmlns:p14="http://schemas.microsoft.com/office/powerpoint/2010/main" val="335182027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函数定义</a:t>
            </a:r>
            <a:endParaRPr lang="zh-CN" altLang="en-US" dirty="0"/>
          </a:p>
        </p:txBody>
      </p:sp>
      <p:sp>
        <p:nvSpPr>
          <p:cNvPr id="3" name="内容占位符 2"/>
          <p:cNvSpPr>
            <a:spLocks noGrp="1"/>
          </p:cNvSpPr>
          <p:nvPr>
            <p:ph idx="1"/>
          </p:nvPr>
        </p:nvSpPr>
        <p:spPr/>
        <p:txBody>
          <a:bodyPr/>
          <a:lstStyle/>
          <a:p>
            <a:r>
              <a:rPr lang="zh-CN" altLang="en-US" dirty="0" smtClean="0"/>
              <a:t>函数可以</a:t>
            </a:r>
            <a:r>
              <a:rPr lang="zh-CN" altLang="en-US" dirty="0"/>
              <a:t>嵌套</a:t>
            </a:r>
            <a:r>
              <a:rPr lang="zh-CN" altLang="en-US" dirty="0" smtClean="0"/>
              <a:t>定义</a:t>
            </a:r>
            <a:endParaRPr lang="en-US" altLang="zh-CN" dirty="0" smtClean="0"/>
          </a:p>
          <a:p>
            <a:pPr lvl="1"/>
            <a:r>
              <a:rPr lang="en-US" altLang="zh-CN" dirty="0" smtClean="0"/>
              <a:t>PHP</a:t>
            </a:r>
            <a:r>
              <a:rPr lang="zh-CN" altLang="en-US" dirty="0"/>
              <a:t>中所有函数都具有全局作用域</a:t>
            </a:r>
            <a:r>
              <a:rPr lang="zh-CN" altLang="en-US" dirty="0" smtClean="0"/>
              <a:t>，因此在一个函数内部嵌套定义的内部函数在其外部也能被调用，反之亦然</a:t>
            </a:r>
            <a:endParaRPr lang="en-US" altLang="zh-CN" dirty="0" smtClean="0"/>
          </a:p>
          <a:p>
            <a:pPr lvl="1"/>
            <a:r>
              <a:rPr lang="zh-CN" altLang="en-US" dirty="0" smtClean="0"/>
              <a:t>内部函数在外部被调用前，需先调用其外部函数（此处类似于条件定义函数，即要保证函数被调用时已确定被定义过）</a:t>
            </a:r>
            <a:endParaRPr lang="en-US" altLang="zh-CN" dirty="0" smtClean="0"/>
          </a:p>
          <a:p>
            <a:pPr lvl="1"/>
            <a:r>
              <a:rPr lang="en-US" altLang="zh-CN" dirty="0" smtClean="0">
                <a:hlinkClick r:id="rId2" action="ppaction://hlinkfile"/>
              </a:rPr>
              <a:t>example</a:t>
            </a:r>
            <a:endParaRPr lang="zh-CN" altLang="en-US" dirty="0"/>
          </a:p>
        </p:txBody>
      </p:sp>
    </p:spTree>
    <p:extLst>
      <p:ext uri="{BB962C8B-B14F-4D97-AF65-F5344CB8AC3E}">
        <p14:creationId xmlns:p14="http://schemas.microsoft.com/office/powerpoint/2010/main" val="39545166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函数定义</a:t>
            </a:r>
          </a:p>
        </p:txBody>
      </p:sp>
      <p:sp>
        <p:nvSpPr>
          <p:cNvPr id="3" name="内容占位符 2"/>
          <p:cNvSpPr>
            <a:spLocks noGrp="1"/>
          </p:cNvSpPr>
          <p:nvPr>
            <p:ph idx="1"/>
          </p:nvPr>
        </p:nvSpPr>
        <p:spPr>
          <a:xfrm>
            <a:off x="838200" y="1905000"/>
            <a:ext cx="7982272" cy="4114800"/>
          </a:xfrm>
        </p:spPr>
        <p:txBody>
          <a:bodyPr/>
          <a:lstStyle/>
          <a:p>
            <a:r>
              <a:rPr lang="zh-CN" altLang="en-US" dirty="0" smtClean="0"/>
              <a:t>可以定义匿名函数</a:t>
            </a:r>
            <a:endParaRPr lang="en-US" altLang="zh-CN" dirty="0" smtClean="0"/>
          </a:p>
          <a:p>
            <a:pPr lvl="1"/>
            <a:r>
              <a:rPr lang="en-US" altLang="zh-CN" dirty="0"/>
              <a:t>Anonymous </a:t>
            </a:r>
            <a:r>
              <a:rPr lang="en-US" altLang="zh-CN" dirty="0" smtClean="0"/>
              <a:t>functions</a:t>
            </a:r>
            <a:r>
              <a:rPr lang="zh-CN" altLang="en-US" dirty="0" smtClean="0"/>
              <a:t>，</a:t>
            </a:r>
            <a:r>
              <a:rPr lang="zh-CN" altLang="en-US" dirty="0"/>
              <a:t>也叫闭包函数（</a:t>
            </a:r>
            <a:r>
              <a:rPr lang="en-US" altLang="zh-CN" dirty="0"/>
              <a:t>closures</a:t>
            </a:r>
            <a:r>
              <a:rPr lang="zh-CN" altLang="en-US" dirty="0" smtClean="0"/>
              <a:t>），临时创建的一</a:t>
            </a:r>
            <a:r>
              <a:rPr lang="zh-CN" altLang="en-US" dirty="0"/>
              <a:t>个没有指定名称的</a:t>
            </a:r>
            <a:r>
              <a:rPr lang="zh-CN" altLang="en-US" dirty="0" smtClean="0"/>
              <a:t>函数</a:t>
            </a:r>
            <a:endParaRPr lang="en-US" altLang="zh-CN" dirty="0"/>
          </a:p>
          <a:p>
            <a:pPr lvl="1"/>
            <a:r>
              <a:rPr lang="zh-CN" altLang="en-US" dirty="0" smtClean="0"/>
              <a:t>经常</a:t>
            </a:r>
            <a:r>
              <a:rPr lang="zh-CN" altLang="en-US" dirty="0"/>
              <a:t>用作回调函数（</a:t>
            </a:r>
            <a:r>
              <a:rPr lang="en-US" altLang="zh-CN" dirty="0"/>
              <a:t>callback</a:t>
            </a:r>
            <a:r>
              <a:rPr lang="zh-CN" altLang="en-US" dirty="0"/>
              <a:t>）参数的</a:t>
            </a:r>
            <a:r>
              <a:rPr lang="zh-CN" altLang="en-US" dirty="0" smtClean="0"/>
              <a:t>值</a:t>
            </a:r>
            <a:endParaRPr lang="en-US" altLang="zh-CN" dirty="0" smtClean="0"/>
          </a:p>
          <a:p>
            <a:pPr lvl="1"/>
            <a:r>
              <a:rPr lang="zh-CN" altLang="en-US" dirty="0" smtClean="0"/>
              <a:t>匿名函数可以赋给变量，此时</a:t>
            </a:r>
            <a:r>
              <a:rPr lang="en-US" altLang="zh-CN" dirty="0"/>
              <a:t>PHP </a:t>
            </a:r>
            <a:r>
              <a:rPr lang="zh-CN" altLang="en-US" dirty="0"/>
              <a:t>会自动把此种表达式转换成内置</a:t>
            </a:r>
            <a:r>
              <a:rPr lang="zh-CN" altLang="en-US" dirty="0" smtClean="0"/>
              <a:t>类</a:t>
            </a:r>
            <a:r>
              <a:rPr lang="en-US" altLang="zh-CN" dirty="0" smtClean="0"/>
              <a:t>Closure </a:t>
            </a:r>
            <a:r>
              <a:rPr lang="zh-CN" altLang="en-US" dirty="0"/>
              <a:t>的对象</a:t>
            </a:r>
            <a:r>
              <a:rPr lang="zh-CN" altLang="en-US" dirty="0" smtClean="0"/>
              <a:t>实例</a:t>
            </a:r>
            <a:endParaRPr lang="en-US" altLang="zh-CN" dirty="0" smtClean="0"/>
          </a:p>
          <a:p>
            <a:pPr lvl="1"/>
            <a:r>
              <a:rPr lang="zh-CN" altLang="en-US" dirty="0" smtClean="0"/>
              <a:t>匿名函数可以使用</a:t>
            </a:r>
            <a:r>
              <a:rPr lang="en-US" altLang="zh-CN" dirty="0" smtClean="0"/>
              <a:t>use</a:t>
            </a:r>
            <a:r>
              <a:rPr lang="zh-CN" altLang="en-US" dirty="0" smtClean="0"/>
              <a:t>结构从父作用域继承变量，此时变量值由函数定义时位置而非调用时位置决定</a:t>
            </a:r>
            <a:endParaRPr lang="en-US" altLang="zh-CN" dirty="0" smtClean="0"/>
          </a:p>
          <a:p>
            <a:pPr lvl="1"/>
            <a:r>
              <a:rPr lang="en-US" altLang="zh-CN" dirty="0" smtClean="0">
                <a:hlinkClick r:id="rId3" action="ppaction://hlinkfile"/>
              </a:rPr>
              <a:t>example</a:t>
            </a:r>
            <a:r>
              <a:rPr lang="en-US" altLang="zh-CN" dirty="0" smtClean="0"/>
              <a:t>     	</a:t>
            </a:r>
            <a:r>
              <a:rPr lang="en-US" altLang="zh-CN" dirty="0" smtClean="0">
                <a:hlinkClick r:id="rId4" action="ppaction://hlinkfile"/>
              </a:rPr>
              <a:t>example</a:t>
            </a:r>
            <a:endParaRPr lang="zh-CN" altLang="en-US" dirty="0"/>
          </a:p>
        </p:txBody>
      </p:sp>
    </p:spTree>
    <p:extLst>
      <p:ext uri="{BB962C8B-B14F-4D97-AF65-F5344CB8AC3E}">
        <p14:creationId xmlns:p14="http://schemas.microsoft.com/office/powerpoint/2010/main" val="36116692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函数参数</a:t>
            </a:r>
            <a:endParaRPr lang="zh-CN" altLang="en-US" dirty="0"/>
          </a:p>
        </p:txBody>
      </p:sp>
      <p:sp>
        <p:nvSpPr>
          <p:cNvPr id="3" name="内容占位符 2"/>
          <p:cNvSpPr>
            <a:spLocks noGrp="1"/>
          </p:cNvSpPr>
          <p:nvPr>
            <p:ph idx="1"/>
          </p:nvPr>
        </p:nvSpPr>
        <p:spPr/>
        <p:txBody>
          <a:bodyPr/>
          <a:lstStyle/>
          <a:p>
            <a:r>
              <a:rPr lang="zh-CN" altLang="en-US" dirty="0" smtClean="0"/>
              <a:t>函数默认按值传递参数</a:t>
            </a:r>
            <a:endParaRPr lang="en-US" altLang="zh-CN" dirty="0" smtClean="0"/>
          </a:p>
          <a:p>
            <a:r>
              <a:rPr lang="zh-CN" altLang="en-US" dirty="0" smtClean="0"/>
              <a:t>函数也接收按引用传递参数（已不推荐）</a:t>
            </a:r>
            <a:endParaRPr lang="en-US" altLang="zh-CN" dirty="0" smtClean="0"/>
          </a:p>
          <a:p>
            <a:pPr lvl="1"/>
            <a:r>
              <a:rPr lang="en-US" altLang="zh-CN" dirty="0" smtClean="0">
                <a:hlinkClick r:id="rId3" action="ppaction://hlinkfile"/>
              </a:rPr>
              <a:t>example</a:t>
            </a:r>
            <a:endParaRPr lang="en-US" altLang="zh-CN" dirty="0" smtClean="0"/>
          </a:p>
          <a:p>
            <a:r>
              <a:rPr lang="zh-CN" altLang="en-US" dirty="0" smtClean="0"/>
              <a:t>函数允许设定默认参数</a:t>
            </a:r>
            <a:endParaRPr lang="en-US" altLang="zh-CN" dirty="0" smtClean="0"/>
          </a:p>
          <a:p>
            <a:pPr lvl="1"/>
            <a:r>
              <a:rPr lang="zh-CN" altLang="en-US" dirty="0" smtClean="0"/>
              <a:t>默认参数一般应是标量类型，但也接收</a:t>
            </a:r>
            <a:r>
              <a:rPr lang="en-US" altLang="zh-CN" dirty="0" smtClean="0"/>
              <a:t>array</a:t>
            </a:r>
            <a:r>
              <a:rPr lang="zh-CN" altLang="en-US" dirty="0" smtClean="0"/>
              <a:t>或</a:t>
            </a:r>
            <a:r>
              <a:rPr lang="en-US" altLang="zh-CN" dirty="0" smtClean="0"/>
              <a:t>NULL</a:t>
            </a:r>
            <a:r>
              <a:rPr lang="zh-CN" altLang="en-US" dirty="0" smtClean="0"/>
              <a:t>类型</a:t>
            </a:r>
            <a:endParaRPr lang="en-US" altLang="zh-CN" dirty="0" smtClean="0"/>
          </a:p>
          <a:p>
            <a:pPr lvl="1"/>
            <a:r>
              <a:rPr lang="zh-CN" altLang="en-US" dirty="0"/>
              <a:t>默认值必须是常量表达式，不能是诸如变量，类成员，或者函数调用</a:t>
            </a:r>
            <a:r>
              <a:rPr lang="zh-CN" altLang="en-US" dirty="0" smtClean="0"/>
              <a:t>等</a:t>
            </a:r>
            <a:endParaRPr lang="en-US" altLang="zh-CN" dirty="0" smtClean="0"/>
          </a:p>
          <a:p>
            <a:pPr lvl="1"/>
            <a:r>
              <a:rPr lang="zh-CN" altLang="en-US" dirty="0"/>
              <a:t>默认参数必须放在任何非默认参数的</a:t>
            </a:r>
            <a:r>
              <a:rPr lang="zh-CN" altLang="en-US" dirty="0" smtClean="0"/>
              <a:t>右侧</a:t>
            </a:r>
            <a:endParaRPr lang="en-US" altLang="zh-CN" dirty="0" smtClean="0"/>
          </a:p>
          <a:p>
            <a:pPr lvl="1"/>
            <a:r>
              <a:rPr lang="en-US" altLang="zh-CN" dirty="0">
                <a:hlinkClick r:id="rId4" action="ppaction://hlinkfile"/>
              </a:rPr>
              <a:t>example</a:t>
            </a:r>
            <a:endParaRPr lang="en-US" altLang="zh-CN" dirty="0" smtClean="0"/>
          </a:p>
          <a:p>
            <a:endParaRPr lang="zh-CN" altLang="en-US" dirty="0"/>
          </a:p>
        </p:txBody>
      </p:sp>
    </p:spTree>
    <p:extLst>
      <p:ext uri="{BB962C8B-B14F-4D97-AF65-F5344CB8AC3E}">
        <p14:creationId xmlns:p14="http://schemas.microsoft.com/office/powerpoint/2010/main" val="448445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函数参数</a:t>
            </a:r>
          </a:p>
        </p:txBody>
      </p:sp>
      <p:sp>
        <p:nvSpPr>
          <p:cNvPr id="3" name="内容占位符 2"/>
          <p:cNvSpPr>
            <a:spLocks noGrp="1"/>
          </p:cNvSpPr>
          <p:nvPr>
            <p:ph idx="1"/>
          </p:nvPr>
        </p:nvSpPr>
        <p:spPr>
          <a:xfrm>
            <a:off x="827584" y="1556792"/>
            <a:ext cx="7694240" cy="4114800"/>
          </a:xfrm>
        </p:spPr>
        <p:txBody>
          <a:bodyPr/>
          <a:lstStyle/>
          <a:p>
            <a:r>
              <a:rPr lang="zh-CN" altLang="en-US" dirty="0"/>
              <a:t>在调用函数时传入参数可以少于定义时参数</a:t>
            </a:r>
            <a:endParaRPr lang="en-US" altLang="zh-CN" dirty="0"/>
          </a:p>
          <a:p>
            <a:pPr lvl="1"/>
            <a:r>
              <a:rPr lang="zh-CN" altLang="en-US" dirty="0"/>
              <a:t>此时将其他参数</a:t>
            </a:r>
            <a:r>
              <a:rPr lang="zh-CN" altLang="en-US" dirty="0" smtClean="0"/>
              <a:t>给予</a:t>
            </a:r>
            <a:r>
              <a:rPr lang="en-US" altLang="zh-CN" dirty="0" smtClean="0"/>
              <a:t>NULL</a:t>
            </a:r>
            <a:r>
              <a:rPr lang="zh-CN" altLang="en-US" dirty="0" smtClean="0"/>
              <a:t>值，系统会警告</a:t>
            </a:r>
            <a:endParaRPr lang="en-US" altLang="zh-CN" dirty="0" smtClean="0"/>
          </a:p>
          <a:p>
            <a:pPr lvl="1"/>
            <a:r>
              <a:rPr lang="zh-CN" altLang="en-US" smtClean="0"/>
              <a:t>严格模式会报错</a:t>
            </a:r>
            <a:endParaRPr lang="en-US" altLang="zh-CN" dirty="0" smtClean="0"/>
          </a:p>
          <a:p>
            <a:pPr lvl="1"/>
            <a:r>
              <a:rPr lang="en-US" altLang="zh-CN" dirty="0" smtClean="0">
                <a:hlinkClick r:id="rId3" action="ppaction://hlinkfile"/>
              </a:rPr>
              <a:t>example</a:t>
            </a:r>
            <a:endParaRPr lang="en-US" altLang="zh-CN" dirty="0" smtClean="0"/>
          </a:p>
          <a:p>
            <a:r>
              <a:rPr lang="zh-CN" altLang="en-US" dirty="0"/>
              <a:t>在调用函数时传入参数可以多于定义时参数</a:t>
            </a:r>
            <a:endParaRPr lang="en-US" altLang="zh-CN" dirty="0"/>
          </a:p>
          <a:p>
            <a:pPr lvl="1"/>
            <a:r>
              <a:rPr lang="zh-CN" altLang="en-US" dirty="0"/>
              <a:t>在 </a:t>
            </a:r>
            <a:r>
              <a:rPr lang="en-US" altLang="zh-CN" dirty="0"/>
              <a:t>PHP 5.6 </a:t>
            </a:r>
            <a:r>
              <a:rPr lang="zh-CN" altLang="en-US" dirty="0"/>
              <a:t>及以上的版本中，由 </a:t>
            </a:r>
            <a:r>
              <a:rPr lang="en-US" altLang="zh-CN" dirty="0"/>
              <a:t>... </a:t>
            </a:r>
            <a:r>
              <a:rPr lang="zh-CN" altLang="en-US" dirty="0"/>
              <a:t>语法</a:t>
            </a:r>
            <a:r>
              <a:rPr lang="zh-CN" altLang="en-US" dirty="0" smtClean="0"/>
              <a:t>实现</a:t>
            </a:r>
            <a:endParaRPr lang="en-US" altLang="zh-CN" dirty="0" smtClean="0"/>
          </a:p>
          <a:p>
            <a:pPr lvl="1"/>
            <a:r>
              <a:rPr lang="zh-CN" altLang="en-US" dirty="0" smtClean="0"/>
              <a:t>在 </a:t>
            </a:r>
            <a:r>
              <a:rPr lang="en-US" altLang="zh-CN" dirty="0"/>
              <a:t>PHP 5.5 </a:t>
            </a:r>
            <a:r>
              <a:rPr lang="zh-CN" altLang="en-US" dirty="0"/>
              <a:t>及更早版本中，使用函数     </a:t>
            </a:r>
            <a:r>
              <a:rPr lang="en-US" altLang="zh-CN" dirty="0" err="1"/>
              <a:t>func_num_args</a:t>
            </a:r>
            <a:r>
              <a:rPr lang="en-US" altLang="zh-CN" dirty="0"/>
              <a:t>()</a:t>
            </a:r>
            <a:r>
              <a:rPr lang="zh-CN" altLang="en-US" dirty="0"/>
              <a:t>，</a:t>
            </a:r>
            <a:r>
              <a:rPr lang="en-US" altLang="zh-CN" dirty="0" err="1"/>
              <a:t>func_get_arg</a:t>
            </a:r>
            <a:r>
              <a:rPr lang="en-US" altLang="zh-CN" dirty="0" smtClean="0"/>
              <a:t>()</a:t>
            </a:r>
            <a:r>
              <a:rPr lang="zh-CN" altLang="en-US" dirty="0" smtClean="0"/>
              <a:t>和     </a:t>
            </a:r>
            <a:r>
              <a:rPr lang="en-US" altLang="zh-CN" dirty="0" err="1"/>
              <a:t>func_get_args</a:t>
            </a:r>
            <a:r>
              <a:rPr lang="en-US" altLang="zh-CN" dirty="0" smtClean="0"/>
              <a:t>()</a:t>
            </a:r>
            <a:r>
              <a:rPr lang="zh-CN" altLang="en-US" dirty="0" smtClean="0"/>
              <a:t>实现</a:t>
            </a:r>
            <a:endParaRPr lang="en-US" altLang="zh-CN" dirty="0" smtClean="0"/>
          </a:p>
          <a:p>
            <a:pPr lvl="1"/>
            <a:r>
              <a:rPr lang="en-US" altLang="zh-CN" dirty="0" smtClean="0">
                <a:hlinkClick r:id="rId4" action="ppaction://hlinkfile"/>
              </a:rPr>
              <a:t>example</a:t>
            </a:r>
            <a:endParaRPr lang="en-US" altLang="zh-CN" dirty="0" smtClean="0"/>
          </a:p>
          <a:p>
            <a:r>
              <a:rPr lang="zh-CN" altLang="en-US" dirty="0" smtClean="0"/>
              <a:t>函数定义时可以对特定类型参数进行类型提示</a:t>
            </a:r>
            <a:endParaRPr lang="en-US" altLang="zh-CN" dirty="0"/>
          </a:p>
        </p:txBody>
      </p:sp>
    </p:spTree>
    <p:extLst>
      <p:ext uri="{BB962C8B-B14F-4D97-AF65-F5344CB8AC3E}">
        <p14:creationId xmlns:p14="http://schemas.microsoft.com/office/powerpoint/2010/main" val="37817604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函数返回值</a:t>
            </a:r>
            <a:endParaRPr lang="zh-CN" altLang="en-US" dirty="0"/>
          </a:p>
        </p:txBody>
      </p:sp>
      <p:sp>
        <p:nvSpPr>
          <p:cNvPr id="3" name="内容占位符 2"/>
          <p:cNvSpPr>
            <a:spLocks noGrp="1"/>
          </p:cNvSpPr>
          <p:nvPr>
            <p:ph idx="1"/>
          </p:nvPr>
        </p:nvSpPr>
        <p:spPr/>
        <p:txBody>
          <a:bodyPr/>
          <a:lstStyle/>
          <a:p>
            <a:r>
              <a:rPr lang="zh-CN" altLang="en-US" dirty="0" smtClean="0"/>
              <a:t>可以使用</a:t>
            </a:r>
            <a:r>
              <a:rPr lang="en-US" altLang="zh-CN" dirty="0" smtClean="0"/>
              <a:t>return</a:t>
            </a:r>
            <a:r>
              <a:rPr lang="zh-CN" altLang="en-US" dirty="0" smtClean="0"/>
              <a:t>语句返回一个标量类型值</a:t>
            </a:r>
            <a:endParaRPr lang="en-US" altLang="zh-CN" dirty="0" smtClean="0"/>
          </a:p>
          <a:p>
            <a:r>
              <a:rPr lang="zh-CN" altLang="en-US" dirty="0" smtClean="0"/>
              <a:t>要返回多个值可以返回一个数组</a:t>
            </a:r>
            <a:endParaRPr lang="en-US" altLang="zh-CN" dirty="0" smtClean="0"/>
          </a:p>
          <a:p>
            <a:r>
              <a:rPr lang="zh-CN" altLang="en-US" dirty="0" smtClean="0"/>
              <a:t>如果没有</a:t>
            </a:r>
            <a:r>
              <a:rPr lang="en-US" altLang="zh-CN" dirty="0" smtClean="0"/>
              <a:t>return</a:t>
            </a:r>
            <a:r>
              <a:rPr lang="zh-CN" altLang="en-US" dirty="0" smtClean="0"/>
              <a:t>语句返回</a:t>
            </a:r>
            <a:r>
              <a:rPr lang="en-US" altLang="zh-CN" dirty="0" smtClean="0"/>
              <a:t>NULL</a:t>
            </a:r>
          </a:p>
          <a:p>
            <a:r>
              <a:rPr lang="zh-CN" altLang="en-US" dirty="0" smtClean="0"/>
              <a:t>也可以返回引用（不建议）</a:t>
            </a:r>
            <a:endParaRPr lang="en-US" altLang="zh-CN" dirty="0" smtClean="0"/>
          </a:p>
          <a:p>
            <a:r>
              <a:rPr lang="zh-CN" altLang="en-US" dirty="0" smtClean="0"/>
              <a:t>在</a:t>
            </a:r>
            <a:r>
              <a:rPr lang="en-US" altLang="zh-CN" dirty="0" smtClean="0"/>
              <a:t>PHP7</a:t>
            </a:r>
            <a:r>
              <a:rPr lang="zh-CN" altLang="en-US" dirty="0" smtClean="0"/>
              <a:t>中可以指定返回类型</a:t>
            </a:r>
            <a:endParaRPr lang="en-US" altLang="zh-CN" dirty="0" smtClean="0"/>
          </a:p>
        </p:txBody>
      </p:sp>
      <p:pic>
        <p:nvPicPr>
          <p:cNvPr id="4" name="图片 3"/>
          <p:cNvPicPr>
            <a:picLocks noChangeAspect="1"/>
          </p:cNvPicPr>
          <p:nvPr/>
        </p:nvPicPr>
        <p:blipFill>
          <a:blip r:embed="rId2"/>
          <a:stretch>
            <a:fillRect/>
          </a:stretch>
        </p:blipFill>
        <p:spPr>
          <a:xfrm>
            <a:off x="1195387" y="4581128"/>
            <a:ext cx="7058025" cy="1362075"/>
          </a:xfrm>
          <a:prstGeom prst="rect">
            <a:avLst/>
          </a:prstGeom>
        </p:spPr>
      </p:pic>
    </p:spTree>
    <p:extLst>
      <p:ext uri="{BB962C8B-B14F-4D97-AF65-F5344CB8AC3E}">
        <p14:creationId xmlns:p14="http://schemas.microsoft.com/office/powerpoint/2010/main" val="9899394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变量的作用域</a:t>
            </a:r>
            <a:endParaRPr lang="zh-CN" altLang="en-US" dirty="0"/>
          </a:p>
        </p:txBody>
      </p:sp>
      <p:sp>
        <p:nvSpPr>
          <p:cNvPr id="3" name="内容占位符 2"/>
          <p:cNvSpPr>
            <a:spLocks noGrp="1"/>
          </p:cNvSpPr>
          <p:nvPr>
            <p:ph idx="1"/>
          </p:nvPr>
        </p:nvSpPr>
        <p:spPr/>
        <p:txBody>
          <a:bodyPr/>
          <a:lstStyle/>
          <a:p>
            <a:r>
              <a:rPr lang="zh-CN" altLang="en-US" dirty="0" smtClean="0"/>
              <a:t>函数相关变量存在</a:t>
            </a:r>
            <a:r>
              <a:rPr lang="en-US" altLang="zh-CN" dirty="0" smtClean="0"/>
              <a:t>4</a:t>
            </a:r>
            <a:r>
              <a:rPr lang="zh-CN" altLang="en-US" dirty="0" smtClean="0"/>
              <a:t>种类型作用域</a:t>
            </a:r>
            <a:endParaRPr lang="en-US" altLang="zh-CN" dirty="0" smtClean="0"/>
          </a:p>
          <a:p>
            <a:pPr lvl="1"/>
            <a:r>
              <a:rPr lang="zh-CN" altLang="en-US" dirty="0" smtClean="0"/>
              <a:t>局部作用域：函数内部定义变量具有局部作用域，仅在函数内部有效（除非闭包情况）</a:t>
            </a:r>
            <a:endParaRPr lang="en-US" altLang="zh-CN" dirty="0" smtClean="0"/>
          </a:p>
          <a:p>
            <a:pPr lvl="1"/>
            <a:r>
              <a:rPr lang="zh-CN" altLang="en-US" dirty="0" smtClean="0"/>
              <a:t>全局作用域：定义在函数外部的变量具有全局作用域，但默认在函数内部</a:t>
            </a:r>
            <a:r>
              <a:rPr lang="zh-CN" altLang="en-US" dirty="0" smtClean="0">
                <a:solidFill>
                  <a:srgbClr val="FF0000"/>
                </a:solidFill>
              </a:rPr>
              <a:t>不可</a:t>
            </a:r>
            <a:r>
              <a:rPr lang="zh-CN" altLang="en-US" dirty="0" smtClean="0"/>
              <a:t>访问（除非使用</a:t>
            </a:r>
            <a:r>
              <a:rPr lang="en-US" altLang="zh-CN" dirty="0" smtClean="0"/>
              <a:t>global</a:t>
            </a:r>
            <a:r>
              <a:rPr lang="zh-CN" altLang="en-US" dirty="0" smtClean="0"/>
              <a:t>关键字）</a:t>
            </a:r>
            <a:endParaRPr lang="en-US" altLang="zh-CN" dirty="0" smtClean="0"/>
          </a:p>
          <a:p>
            <a:pPr lvl="1"/>
            <a:r>
              <a:rPr lang="zh-CN" altLang="en-US" dirty="0" smtClean="0"/>
              <a:t>静态变量：使用</a:t>
            </a:r>
            <a:r>
              <a:rPr lang="en-US" altLang="zh-CN" dirty="0" smtClean="0"/>
              <a:t>static</a:t>
            </a:r>
            <a:r>
              <a:rPr lang="zh-CN" altLang="en-US" dirty="0" smtClean="0"/>
              <a:t>关键字声明，在函数多次调用时其值不会丢失</a:t>
            </a:r>
            <a:endParaRPr lang="en-US" altLang="zh-CN" dirty="0" smtClean="0"/>
          </a:p>
          <a:p>
            <a:pPr lvl="1"/>
            <a:r>
              <a:rPr lang="zh-CN" altLang="en-US" dirty="0" smtClean="0"/>
              <a:t>函数参数：具有局部作用域，仅在函数内部有效</a:t>
            </a:r>
            <a:endParaRPr lang="en-US" altLang="zh-CN" dirty="0" smtClean="0"/>
          </a:p>
          <a:p>
            <a:pPr lvl="1"/>
            <a:r>
              <a:rPr lang="en-US" altLang="zh-CN" dirty="0">
                <a:hlinkClick r:id="rId2" action="ppaction://hlinkfile"/>
              </a:rPr>
              <a:t>example</a:t>
            </a:r>
            <a:endParaRPr lang="en-US" altLang="zh-CN" dirty="0" smtClean="0"/>
          </a:p>
          <a:p>
            <a:pPr lvl="1"/>
            <a:endParaRPr lang="zh-CN" altLang="en-US" dirty="0"/>
          </a:p>
        </p:txBody>
      </p:sp>
    </p:spTree>
    <p:extLst>
      <p:ext uri="{BB962C8B-B14F-4D97-AF65-F5344CB8AC3E}">
        <p14:creationId xmlns:p14="http://schemas.microsoft.com/office/powerpoint/2010/main" val="12178325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2468" name="Rectangle 4"/>
          <p:cNvSpPr>
            <a:spLocks noGrp="1" noChangeArrowheads="1"/>
          </p:cNvSpPr>
          <p:nvPr>
            <p:ph type="ctrTitle"/>
          </p:nvPr>
        </p:nvSpPr>
        <p:spPr/>
        <p:txBody>
          <a:bodyPr/>
          <a:lstStyle/>
          <a:p>
            <a:r>
              <a:rPr lang="en-US" altLang="zh-CN" dirty="0"/>
              <a:t>Part </a:t>
            </a:r>
            <a:r>
              <a:rPr lang="en-US" altLang="zh-CN" dirty="0" smtClean="0"/>
              <a:t>V</a:t>
            </a:r>
            <a:endParaRPr lang="en-US" altLang="zh-CN" dirty="0"/>
          </a:p>
        </p:txBody>
      </p:sp>
      <p:sp>
        <p:nvSpPr>
          <p:cNvPr id="1342469"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smtClean="0"/>
              <a:t>面向对象的</a:t>
            </a:r>
            <a:r>
              <a:rPr lang="en-US" altLang="zh-CN" dirty="0" smtClean="0"/>
              <a:t>PHP</a:t>
            </a:r>
            <a:r>
              <a:rPr lang="zh-CN" altLang="en-US" dirty="0" smtClean="0"/>
              <a:t> </a:t>
            </a:r>
            <a:endParaRPr lang="zh-CN" altLang="en-US" dirty="0"/>
          </a:p>
        </p:txBody>
      </p:sp>
    </p:spTree>
    <p:extLst>
      <p:ext uri="{BB962C8B-B14F-4D97-AF65-F5344CB8AC3E}">
        <p14:creationId xmlns:p14="http://schemas.microsoft.com/office/powerpoint/2010/main" val="6187152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请求消息处理</a:t>
            </a:r>
            <a:endParaRPr lang="zh-CN" altLang="en-US" dirty="0"/>
          </a:p>
        </p:txBody>
      </p:sp>
      <p:sp>
        <p:nvSpPr>
          <p:cNvPr id="3" name="内容占位符 2"/>
          <p:cNvSpPr>
            <a:spLocks noGrp="1"/>
          </p:cNvSpPr>
          <p:nvPr>
            <p:ph idx="1"/>
          </p:nvPr>
        </p:nvSpPr>
        <p:spPr/>
        <p:txBody>
          <a:bodyPr/>
          <a:lstStyle/>
          <a:p>
            <a:r>
              <a:rPr lang="zh-CN" altLang="en-US" dirty="0"/>
              <a:t>服务器环境变量</a:t>
            </a:r>
          </a:p>
          <a:p>
            <a:endParaRPr lang="en-US" altLang="zh-CN" dirty="0" smtClean="0"/>
          </a:p>
          <a:p>
            <a:r>
              <a:rPr lang="en-US" altLang="zh-CN" dirty="0" smtClean="0"/>
              <a:t>HTTP</a:t>
            </a:r>
            <a:r>
              <a:rPr lang="zh-CN" altLang="en-US" dirty="0"/>
              <a:t>传输信息</a:t>
            </a:r>
          </a:p>
          <a:p>
            <a:endParaRPr lang="en-US" altLang="zh-CN" dirty="0" smtClean="0"/>
          </a:p>
          <a:p>
            <a:r>
              <a:rPr lang="zh-CN" altLang="en-US" dirty="0" smtClean="0"/>
              <a:t>用户</a:t>
            </a:r>
            <a:r>
              <a:rPr lang="zh-CN" altLang="en-US" dirty="0"/>
              <a:t>表单数据</a:t>
            </a:r>
          </a:p>
          <a:p>
            <a:endParaRPr lang="en-US" altLang="zh-CN" dirty="0" smtClean="0"/>
          </a:p>
          <a:p>
            <a:r>
              <a:rPr lang="en-US" altLang="zh-CN" dirty="0" smtClean="0"/>
              <a:t>Cookie</a:t>
            </a:r>
            <a:r>
              <a:rPr lang="zh-CN" altLang="en-US" dirty="0"/>
              <a:t>数据</a:t>
            </a:r>
          </a:p>
          <a:p>
            <a:endParaRPr lang="zh-CN" altLang="en-US" dirty="0"/>
          </a:p>
        </p:txBody>
      </p:sp>
    </p:spTree>
    <p:extLst>
      <p:ext uri="{BB962C8B-B14F-4D97-AF65-F5344CB8AC3E}">
        <p14:creationId xmlns:p14="http://schemas.microsoft.com/office/powerpoint/2010/main" val="33895812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类定义</a:t>
            </a:r>
            <a:endParaRPr lang="zh-CN" altLang="en-US" dirty="0"/>
          </a:p>
        </p:txBody>
      </p:sp>
      <p:sp>
        <p:nvSpPr>
          <p:cNvPr id="3" name="内容占位符 2"/>
          <p:cNvSpPr>
            <a:spLocks noGrp="1"/>
          </p:cNvSpPr>
          <p:nvPr>
            <p:ph idx="1"/>
          </p:nvPr>
        </p:nvSpPr>
        <p:spPr/>
        <p:txBody>
          <a:bodyPr/>
          <a:lstStyle/>
          <a:p>
            <a:r>
              <a:rPr lang="zh-CN" altLang="en-US" dirty="0" smtClean="0"/>
              <a:t>可以按以下的语法来声明一个类</a:t>
            </a:r>
            <a:endParaRPr lang="en-US" altLang="zh-CN" dirty="0" smtClean="0"/>
          </a:p>
          <a:p>
            <a:pPr marL="457200" lvl="1" indent="0">
              <a:buNone/>
            </a:pPr>
            <a:r>
              <a:rPr lang="en-US" altLang="zh-CN" dirty="0"/>
              <a:t>class </a:t>
            </a:r>
            <a:r>
              <a:rPr lang="en-US" altLang="zh-CN" dirty="0" err="1"/>
              <a:t>classname</a:t>
            </a:r>
            <a:r>
              <a:rPr lang="en-US" altLang="zh-CN" dirty="0"/>
              <a:t> [ extends </a:t>
            </a:r>
            <a:r>
              <a:rPr lang="en-US" altLang="zh-CN" dirty="0" err="1"/>
              <a:t>baseclass</a:t>
            </a:r>
            <a:r>
              <a:rPr lang="en-US" altLang="zh-CN" dirty="0"/>
              <a:t> ] [ implements </a:t>
            </a:r>
            <a:r>
              <a:rPr lang="en-US" altLang="zh-CN" dirty="0" smtClean="0"/>
              <a:t> </a:t>
            </a:r>
            <a:br>
              <a:rPr lang="en-US" altLang="zh-CN" dirty="0" smtClean="0"/>
            </a:br>
            <a:r>
              <a:rPr lang="en-US" altLang="zh-CN" dirty="0" smtClean="0"/>
              <a:t>   </a:t>
            </a:r>
            <a:r>
              <a:rPr lang="en-US" altLang="zh-CN" dirty="0" err="1" smtClean="0"/>
              <a:t>interfacename</a:t>
            </a:r>
            <a:r>
              <a:rPr lang="en-US" altLang="zh-CN" dirty="0" smtClean="0"/>
              <a:t> ,[</a:t>
            </a:r>
            <a:r>
              <a:rPr lang="en-US" altLang="zh-CN" dirty="0" err="1"/>
              <a:t>interfacename</a:t>
            </a:r>
            <a:r>
              <a:rPr lang="en-US" altLang="zh-CN" dirty="0"/>
              <a:t>, ... ] </a:t>
            </a:r>
            <a:r>
              <a:rPr lang="en-US" altLang="zh-CN" dirty="0" smtClean="0"/>
              <a:t>]{</a:t>
            </a:r>
            <a:endParaRPr lang="en-US" altLang="zh-CN" dirty="0"/>
          </a:p>
          <a:p>
            <a:pPr marL="457200" lvl="1" indent="0">
              <a:buNone/>
            </a:pPr>
            <a:r>
              <a:rPr lang="en-US" altLang="zh-CN" dirty="0" smtClean="0"/>
              <a:t>   [ </a:t>
            </a:r>
            <a:r>
              <a:rPr lang="en-US" altLang="zh-CN" dirty="0"/>
              <a:t>use </a:t>
            </a:r>
            <a:r>
              <a:rPr lang="en-US" altLang="zh-CN" dirty="0" err="1"/>
              <a:t>traitname</a:t>
            </a:r>
            <a:r>
              <a:rPr lang="en-US" altLang="zh-CN" dirty="0"/>
              <a:t>, [ </a:t>
            </a:r>
            <a:r>
              <a:rPr lang="en-US" altLang="zh-CN" dirty="0" err="1"/>
              <a:t>traitname</a:t>
            </a:r>
            <a:r>
              <a:rPr lang="en-US" altLang="zh-CN" dirty="0"/>
              <a:t>, ... ]; </a:t>
            </a:r>
            <a:r>
              <a:rPr lang="en-US" altLang="zh-CN" dirty="0" smtClean="0"/>
              <a:t>]</a:t>
            </a:r>
            <a:br>
              <a:rPr lang="en-US" altLang="zh-CN" dirty="0" smtClean="0"/>
            </a:br>
            <a:r>
              <a:rPr lang="en-US" altLang="zh-CN" dirty="0" smtClean="0"/>
              <a:t>   [ </a:t>
            </a:r>
            <a:r>
              <a:rPr lang="en-US" altLang="zh-CN" dirty="0"/>
              <a:t>visibility $property [ = value ]; ... ]</a:t>
            </a:r>
          </a:p>
          <a:p>
            <a:pPr marL="457200" lvl="1" indent="0">
              <a:buNone/>
            </a:pPr>
            <a:r>
              <a:rPr lang="en-US" altLang="zh-CN" dirty="0" smtClean="0"/>
              <a:t>   [ </a:t>
            </a:r>
            <a:r>
              <a:rPr lang="en-US" altLang="zh-CN" dirty="0"/>
              <a:t>function </a:t>
            </a:r>
            <a:r>
              <a:rPr lang="en-US" altLang="zh-CN" dirty="0" err="1"/>
              <a:t>functionname</a:t>
            </a:r>
            <a:r>
              <a:rPr lang="en-US" altLang="zh-CN" dirty="0"/>
              <a:t> (</a:t>
            </a:r>
            <a:r>
              <a:rPr lang="en-US" altLang="zh-CN" dirty="0" err="1"/>
              <a:t>args</a:t>
            </a:r>
            <a:r>
              <a:rPr lang="en-US" altLang="zh-CN" dirty="0"/>
              <a:t>) </a:t>
            </a:r>
            <a:r>
              <a:rPr lang="en-US" altLang="zh-CN" dirty="0" smtClean="0"/>
              <a:t>{   // code   }</a:t>
            </a:r>
            <a:endParaRPr lang="en-US" altLang="zh-CN" dirty="0"/>
          </a:p>
          <a:p>
            <a:pPr marL="457200" lvl="1" indent="0">
              <a:buNone/>
            </a:pPr>
            <a:r>
              <a:rPr lang="en-US" altLang="zh-CN" dirty="0" smtClean="0"/>
              <a:t>   ... ]</a:t>
            </a:r>
            <a:endParaRPr lang="en-US" altLang="zh-CN" dirty="0"/>
          </a:p>
          <a:p>
            <a:pPr marL="457200" lvl="1" indent="0">
              <a:buNone/>
            </a:pPr>
            <a:r>
              <a:rPr lang="en-US" altLang="zh-CN" dirty="0"/>
              <a:t>}</a:t>
            </a:r>
          </a:p>
          <a:p>
            <a:endParaRPr lang="zh-CN" altLang="en-US" dirty="0"/>
          </a:p>
        </p:txBody>
      </p:sp>
    </p:spTree>
    <p:extLst>
      <p:ext uri="{BB962C8B-B14F-4D97-AF65-F5344CB8AC3E}">
        <p14:creationId xmlns:p14="http://schemas.microsoft.com/office/powerpoint/2010/main" val="32488702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对象实例的创建</a:t>
            </a:r>
            <a:endParaRPr lang="zh-CN" altLang="en-US" dirty="0"/>
          </a:p>
        </p:txBody>
      </p:sp>
      <p:sp>
        <p:nvSpPr>
          <p:cNvPr id="3" name="内容占位符 2"/>
          <p:cNvSpPr>
            <a:spLocks noGrp="1"/>
          </p:cNvSpPr>
          <p:nvPr>
            <p:ph idx="1"/>
          </p:nvPr>
        </p:nvSpPr>
        <p:spPr>
          <a:xfrm>
            <a:off x="838200" y="1905000"/>
            <a:ext cx="7982272" cy="4114800"/>
          </a:xfrm>
        </p:spPr>
        <p:txBody>
          <a:bodyPr/>
          <a:lstStyle/>
          <a:p>
            <a:r>
              <a:rPr lang="zh-CN" altLang="en-US" dirty="0" smtClean="0"/>
              <a:t>可以用</a:t>
            </a:r>
            <a:r>
              <a:rPr lang="en-US" altLang="zh-CN" dirty="0" smtClean="0"/>
              <a:t>new</a:t>
            </a:r>
            <a:r>
              <a:rPr lang="zh-CN" altLang="en-US" dirty="0" smtClean="0"/>
              <a:t>运算符来创建一个对象实例</a:t>
            </a:r>
            <a:endParaRPr lang="en-US" altLang="zh-CN" dirty="0" smtClean="0"/>
          </a:p>
          <a:p>
            <a:pPr lvl="1"/>
            <a:r>
              <a:rPr lang="zh-CN" altLang="en-US" dirty="0" smtClean="0"/>
              <a:t>创建</a:t>
            </a:r>
            <a:r>
              <a:rPr lang="zh-CN" altLang="en-US" dirty="0"/>
              <a:t>一个对象后，可以</a:t>
            </a:r>
            <a:r>
              <a:rPr lang="zh-CN" altLang="en-US" dirty="0" smtClean="0"/>
              <a:t>用</a:t>
            </a:r>
            <a:r>
              <a:rPr lang="en-US" altLang="zh-CN" dirty="0" smtClean="0"/>
              <a:t>-&gt;</a:t>
            </a:r>
            <a:r>
              <a:rPr lang="zh-CN" altLang="en-US" dirty="0" smtClean="0"/>
              <a:t>符号来访问其属性</a:t>
            </a:r>
            <a:r>
              <a:rPr lang="zh-CN" altLang="en-US" dirty="0"/>
              <a:t>和</a:t>
            </a:r>
            <a:r>
              <a:rPr lang="zh-CN" altLang="en-US" dirty="0" smtClean="0"/>
              <a:t>方法</a:t>
            </a:r>
            <a:endParaRPr lang="en-US" altLang="zh-CN" dirty="0" smtClean="0"/>
          </a:p>
          <a:p>
            <a:pPr lvl="1"/>
            <a:r>
              <a:rPr lang="zh-CN" altLang="en-US" dirty="0" smtClean="0"/>
              <a:t>可以将引用对象实例的变量赋给另一个变量，此时两者指向同一个对象实例</a:t>
            </a:r>
            <a:r>
              <a:rPr lang="en-US" altLang="zh-CN" dirty="0" smtClean="0"/>
              <a:t>	</a:t>
            </a:r>
            <a:r>
              <a:rPr lang="en-US" altLang="zh-CN" dirty="0" smtClean="0">
                <a:hlinkClick r:id="rId2" action="ppaction://hlinkfile"/>
              </a:rPr>
              <a:t>example</a:t>
            </a:r>
            <a:endParaRPr lang="en-US" altLang="zh-CN" dirty="0"/>
          </a:p>
          <a:p>
            <a:r>
              <a:rPr lang="zh-CN" altLang="en-US" dirty="0" smtClean="0"/>
              <a:t>可以用</a:t>
            </a:r>
            <a:r>
              <a:rPr lang="en-US" altLang="zh-CN" dirty="0" smtClean="0"/>
              <a:t>clone</a:t>
            </a:r>
            <a:r>
              <a:rPr lang="zh-CN" altLang="en-US" dirty="0" smtClean="0"/>
              <a:t>运算符来创建一个已有对象实例的浅复制副本</a:t>
            </a:r>
            <a:r>
              <a:rPr lang="en-US" altLang="zh-CN" dirty="0" smtClean="0"/>
              <a:t>	</a:t>
            </a:r>
            <a:r>
              <a:rPr lang="en-US" altLang="zh-CN" dirty="0" smtClean="0">
                <a:hlinkClick r:id="rId3" action="ppaction://hlinkfile"/>
              </a:rPr>
              <a:t>example</a:t>
            </a:r>
            <a:endParaRPr lang="en-US" altLang="zh-CN" dirty="0" smtClean="0"/>
          </a:p>
          <a:p>
            <a:r>
              <a:rPr lang="zh-CN" altLang="en-US" dirty="0" smtClean="0"/>
              <a:t>在对象实例中，</a:t>
            </a:r>
            <a:r>
              <a:rPr lang="en-US" altLang="zh-CN" dirty="0" smtClean="0"/>
              <a:t>$this</a:t>
            </a:r>
            <a:r>
              <a:rPr lang="zh-CN" altLang="en-US" dirty="0" smtClean="0"/>
              <a:t>是对当前对象的引用，可以用于在方法中访问同类中定义的属性和方法</a:t>
            </a:r>
            <a:endParaRPr lang="zh-CN" altLang="en-US" dirty="0"/>
          </a:p>
        </p:txBody>
      </p:sp>
    </p:spTree>
    <p:extLst>
      <p:ext uri="{BB962C8B-B14F-4D97-AF65-F5344CB8AC3E}">
        <p14:creationId xmlns:p14="http://schemas.microsoft.com/office/powerpoint/2010/main" val="26344704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属性的</a:t>
            </a:r>
            <a:r>
              <a:rPr lang="zh-CN" altLang="en-US" dirty="0" smtClean="0"/>
              <a:t>声明</a:t>
            </a:r>
            <a:endParaRPr lang="zh-CN" altLang="en-US" dirty="0"/>
          </a:p>
        </p:txBody>
      </p:sp>
      <p:sp>
        <p:nvSpPr>
          <p:cNvPr id="3" name="内容占位符 2"/>
          <p:cNvSpPr>
            <a:spLocks noGrp="1"/>
          </p:cNvSpPr>
          <p:nvPr>
            <p:ph idx="1"/>
          </p:nvPr>
        </p:nvSpPr>
        <p:spPr>
          <a:xfrm>
            <a:off x="827584" y="1628800"/>
            <a:ext cx="7772400" cy="4114800"/>
          </a:xfrm>
        </p:spPr>
        <p:txBody>
          <a:bodyPr/>
          <a:lstStyle/>
          <a:p>
            <a:r>
              <a:rPr lang="zh-CN" altLang="en-US" dirty="0" smtClean="0"/>
              <a:t>属性声明时需注明可视性</a:t>
            </a:r>
            <a:endParaRPr lang="en-US" altLang="zh-CN" dirty="0" smtClean="0"/>
          </a:p>
          <a:p>
            <a:r>
              <a:rPr lang="zh-CN" altLang="en-US" dirty="0"/>
              <a:t>属性声明时可</a:t>
            </a:r>
            <a:r>
              <a:rPr lang="zh-CN" altLang="en-US" dirty="0" smtClean="0"/>
              <a:t>被初始化，但只能使用简单常量</a:t>
            </a:r>
            <a:endParaRPr lang="en-US" altLang="zh-CN" dirty="0" smtClean="0"/>
          </a:p>
          <a:p>
            <a:r>
              <a:rPr lang="zh-CN" altLang="en-US" dirty="0" smtClean="0"/>
              <a:t>当访问属性时，在</a:t>
            </a:r>
            <a:r>
              <a:rPr lang="en-US" altLang="zh-CN" dirty="0" smtClean="0"/>
              <a:t>-&gt;</a:t>
            </a:r>
            <a:r>
              <a:rPr lang="zh-CN" altLang="en-US" dirty="0" smtClean="0"/>
              <a:t>符号后不用加</a:t>
            </a:r>
            <a:r>
              <a:rPr lang="en-US" altLang="zh-CN" dirty="0" smtClean="0"/>
              <a:t>$</a:t>
            </a:r>
            <a:r>
              <a:rPr lang="zh-CN" altLang="en-US" dirty="0" smtClean="0"/>
              <a:t>符号</a:t>
            </a:r>
            <a:endParaRPr lang="en-US" altLang="zh-CN" dirty="0" smtClean="0"/>
          </a:p>
          <a:p>
            <a:r>
              <a:rPr lang="zh-CN" altLang="en-US" dirty="0" smtClean="0"/>
              <a:t>属性可以动态添加</a:t>
            </a:r>
            <a:endParaRPr lang="en-US" altLang="zh-CN" dirty="0" smtClean="0"/>
          </a:p>
          <a:p>
            <a:r>
              <a:rPr lang="zh-CN" altLang="en-US" dirty="0" smtClean="0"/>
              <a:t>属性的显式声明不是必须的</a:t>
            </a:r>
            <a:endParaRPr lang="en-US" altLang="zh-CN" dirty="0" smtClean="0"/>
          </a:p>
          <a:p>
            <a:pPr lvl="1"/>
            <a:r>
              <a:rPr lang="zh-CN" altLang="en-US" dirty="0" smtClean="0"/>
              <a:t>一般建议显式声明</a:t>
            </a:r>
            <a:endParaRPr lang="en-US" altLang="zh-CN" dirty="0" smtClean="0"/>
          </a:p>
          <a:p>
            <a:pPr lvl="1"/>
            <a:r>
              <a:rPr lang="en-US" altLang="zh-CN" dirty="0">
                <a:hlinkClick r:id="rId2" action="ppaction://hlinkfile"/>
              </a:rPr>
              <a:t>example</a:t>
            </a:r>
            <a:endParaRPr lang="en-US" altLang="zh-CN" dirty="0" smtClean="0"/>
          </a:p>
          <a:p>
            <a:endParaRPr lang="zh-CN" altLang="en-US" dirty="0"/>
          </a:p>
        </p:txBody>
      </p:sp>
    </p:spTree>
    <p:extLst>
      <p:ext uri="{BB962C8B-B14F-4D97-AF65-F5344CB8AC3E}">
        <p14:creationId xmlns:p14="http://schemas.microsoft.com/office/powerpoint/2010/main" val="24935329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类常量</a:t>
            </a:r>
            <a:endParaRPr lang="zh-CN" altLang="en-US" dirty="0"/>
          </a:p>
        </p:txBody>
      </p:sp>
      <p:sp>
        <p:nvSpPr>
          <p:cNvPr id="3" name="内容占位符 2"/>
          <p:cNvSpPr>
            <a:spLocks noGrp="1"/>
          </p:cNvSpPr>
          <p:nvPr>
            <p:ph idx="1"/>
          </p:nvPr>
        </p:nvSpPr>
        <p:spPr/>
        <p:txBody>
          <a:bodyPr/>
          <a:lstStyle/>
          <a:p>
            <a:r>
              <a:rPr lang="zh-CN" altLang="en-US" dirty="0"/>
              <a:t>可以声明类常量</a:t>
            </a:r>
            <a:endParaRPr lang="en-US" altLang="zh-CN" dirty="0"/>
          </a:p>
          <a:p>
            <a:pPr lvl="1"/>
            <a:r>
              <a:rPr lang="zh-CN" altLang="en-US" dirty="0"/>
              <a:t>用</a:t>
            </a:r>
            <a:r>
              <a:rPr lang="en-US" altLang="zh-CN" dirty="0" err="1"/>
              <a:t>const</a:t>
            </a:r>
            <a:r>
              <a:rPr lang="zh-CN" altLang="en-US" dirty="0"/>
              <a:t>定义，其标识符前不用加</a:t>
            </a:r>
            <a:r>
              <a:rPr lang="en-US" altLang="zh-CN" dirty="0"/>
              <a:t>$</a:t>
            </a:r>
            <a:r>
              <a:rPr lang="zh-CN" altLang="en-US" dirty="0"/>
              <a:t>，同常量</a:t>
            </a:r>
            <a:endParaRPr lang="en-US" altLang="zh-CN" dirty="0"/>
          </a:p>
          <a:p>
            <a:pPr lvl="1"/>
            <a:r>
              <a:rPr lang="zh-CN" altLang="en-US" dirty="0"/>
              <a:t>必须是</a:t>
            </a:r>
            <a:r>
              <a:rPr lang="zh-CN" altLang="en-US" dirty="0" smtClean="0"/>
              <a:t>定值</a:t>
            </a:r>
            <a:endParaRPr lang="en-US" altLang="zh-CN" dirty="0"/>
          </a:p>
          <a:p>
            <a:pPr lvl="1"/>
            <a:r>
              <a:rPr lang="zh-CN" altLang="en-US" dirty="0"/>
              <a:t>在类中可以使用</a:t>
            </a:r>
            <a:r>
              <a:rPr lang="en-US" altLang="zh-CN" dirty="0"/>
              <a:t>self::</a:t>
            </a:r>
            <a:r>
              <a:rPr lang="zh-CN" altLang="en-US" dirty="0"/>
              <a:t>前缀访问</a:t>
            </a:r>
            <a:endParaRPr lang="en-US" altLang="zh-CN" dirty="0"/>
          </a:p>
          <a:p>
            <a:pPr lvl="1"/>
            <a:r>
              <a:rPr lang="zh-CN" altLang="en-US" dirty="0"/>
              <a:t>在类外可以使用</a:t>
            </a:r>
            <a:r>
              <a:rPr lang="en-US" altLang="zh-CN" dirty="0" err="1"/>
              <a:t>className</a:t>
            </a:r>
            <a:r>
              <a:rPr lang="en-US" altLang="zh-CN" dirty="0"/>
              <a:t>::</a:t>
            </a:r>
            <a:r>
              <a:rPr lang="zh-CN" altLang="en-US" dirty="0"/>
              <a:t>前缀访问</a:t>
            </a:r>
            <a:endParaRPr lang="en-US" altLang="zh-CN" dirty="0"/>
          </a:p>
          <a:p>
            <a:pPr lvl="1"/>
            <a:r>
              <a:rPr lang="en-US" altLang="zh-CN" dirty="0">
                <a:hlinkClick r:id="rId2" action="ppaction://hlinkfile"/>
              </a:rPr>
              <a:t>example</a:t>
            </a:r>
            <a:endParaRPr lang="en-US" altLang="zh-CN" dirty="0"/>
          </a:p>
          <a:p>
            <a:endParaRPr lang="zh-CN" altLang="en-US" dirty="0"/>
          </a:p>
        </p:txBody>
      </p:sp>
    </p:spTree>
    <p:extLst>
      <p:ext uri="{BB962C8B-B14F-4D97-AF65-F5344CB8AC3E}">
        <p14:creationId xmlns:p14="http://schemas.microsoft.com/office/powerpoint/2010/main" val="17557657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构造函数</a:t>
            </a:r>
            <a:endParaRPr lang="zh-CN" altLang="en-US" dirty="0"/>
          </a:p>
        </p:txBody>
      </p:sp>
      <p:sp>
        <p:nvSpPr>
          <p:cNvPr id="3" name="内容占位符 2"/>
          <p:cNvSpPr>
            <a:spLocks noGrp="1"/>
          </p:cNvSpPr>
          <p:nvPr>
            <p:ph idx="1"/>
          </p:nvPr>
        </p:nvSpPr>
        <p:spPr/>
        <p:txBody>
          <a:bodyPr/>
          <a:lstStyle/>
          <a:p>
            <a:r>
              <a:rPr lang="zh-CN" altLang="en-US" dirty="0" smtClean="0"/>
              <a:t>函数定义时可以不规定可视化，此时默认为</a:t>
            </a:r>
            <a:r>
              <a:rPr lang="en-US" altLang="zh-CN" dirty="0" smtClean="0"/>
              <a:t>public</a:t>
            </a:r>
          </a:p>
          <a:p>
            <a:r>
              <a:rPr lang="zh-CN" altLang="en-US" dirty="0" smtClean="0"/>
              <a:t>构造函数是用来初始化类属性的特殊函数</a:t>
            </a:r>
            <a:endParaRPr lang="en-US" altLang="zh-CN" dirty="0" smtClean="0"/>
          </a:p>
          <a:p>
            <a:r>
              <a:rPr lang="zh-CN" altLang="en-US" dirty="0" smtClean="0"/>
              <a:t>是类中名为</a:t>
            </a:r>
            <a:r>
              <a:rPr lang="en-US" altLang="zh-CN" dirty="0" smtClean="0"/>
              <a:t>_ _construct()</a:t>
            </a:r>
            <a:r>
              <a:rPr lang="zh-CN" altLang="en-US" dirty="0" smtClean="0"/>
              <a:t>的函数</a:t>
            </a:r>
            <a:endParaRPr lang="en-US" altLang="zh-CN" dirty="0" smtClean="0"/>
          </a:p>
          <a:p>
            <a:r>
              <a:rPr lang="zh-CN" altLang="en-US" dirty="0" smtClean="0"/>
              <a:t>老版本中，构造函数名字与类名相同</a:t>
            </a:r>
            <a:endParaRPr lang="en-US" altLang="zh-CN" dirty="0" smtClean="0"/>
          </a:p>
          <a:p>
            <a:r>
              <a:rPr lang="en-US" altLang="zh-CN" dirty="0">
                <a:hlinkClick r:id="rId3" action="ppaction://hlinkfile"/>
              </a:rPr>
              <a:t>example</a:t>
            </a:r>
            <a:endParaRPr lang="en-US" altLang="zh-CN" dirty="0" smtClean="0"/>
          </a:p>
          <a:p>
            <a:endParaRPr lang="zh-CN" altLang="en-US" dirty="0"/>
          </a:p>
        </p:txBody>
      </p:sp>
    </p:spTree>
    <p:extLst>
      <p:ext uri="{BB962C8B-B14F-4D97-AF65-F5344CB8AC3E}">
        <p14:creationId xmlns:p14="http://schemas.microsoft.com/office/powerpoint/2010/main" val="42762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析构函数</a:t>
            </a:r>
            <a:endParaRPr lang="zh-CN" altLang="en-US" dirty="0"/>
          </a:p>
        </p:txBody>
      </p:sp>
      <p:sp>
        <p:nvSpPr>
          <p:cNvPr id="3" name="内容占位符 2"/>
          <p:cNvSpPr>
            <a:spLocks noGrp="1"/>
          </p:cNvSpPr>
          <p:nvPr>
            <p:ph idx="1"/>
          </p:nvPr>
        </p:nvSpPr>
        <p:spPr/>
        <p:txBody>
          <a:bodyPr/>
          <a:lstStyle/>
          <a:p>
            <a:r>
              <a:rPr lang="zh-CN" altLang="en-US" dirty="0"/>
              <a:t>析构函数会在到某个对象的所有引用都被删除或者当对象被显式销毁时</a:t>
            </a:r>
            <a:r>
              <a:rPr lang="zh-CN" altLang="en-US" dirty="0" smtClean="0"/>
              <a:t>执行</a:t>
            </a:r>
            <a:endParaRPr lang="en-US" altLang="zh-CN" dirty="0" smtClean="0"/>
          </a:p>
          <a:p>
            <a:r>
              <a:rPr lang="zh-CN" altLang="en-US" dirty="0" smtClean="0"/>
              <a:t>因为</a:t>
            </a:r>
            <a:r>
              <a:rPr lang="en-US" altLang="zh-CN" dirty="0" smtClean="0"/>
              <a:t>PHP</a:t>
            </a:r>
            <a:r>
              <a:rPr lang="zh-CN" altLang="en-US" dirty="0" smtClean="0"/>
              <a:t>本身会在程序执行结束时自动清理所有资源，所以析构函数作用有限</a:t>
            </a:r>
            <a:endParaRPr lang="en-US" altLang="zh-CN" dirty="0" smtClean="0"/>
          </a:p>
          <a:p>
            <a:r>
              <a:rPr lang="zh-CN" altLang="en-US" dirty="0"/>
              <a:t>析</a:t>
            </a:r>
            <a:r>
              <a:rPr lang="zh-CN" altLang="en-US" dirty="0" smtClean="0"/>
              <a:t>构函数是一个名为</a:t>
            </a:r>
            <a:r>
              <a:rPr lang="en-US" altLang="zh-CN" dirty="0" smtClean="0"/>
              <a:t>_ _destruct()</a:t>
            </a:r>
            <a:r>
              <a:rPr lang="zh-CN" altLang="en-US" dirty="0" smtClean="0"/>
              <a:t>的函数</a:t>
            </a:r>
            <a:endParaRPr lang="en-US" altLang="zh-CN" dirty="0" smtClean="0"/>
          </a:p>
          <a:p>
            <a:endParaRPr lang="zh-CN" altLang="en-US" dirty="0"/>
          </a:p>
        </p:txBody>
      </p:sp>
    </p:spTree>
    <p:extLst>
      <p:ext uri="{BB962C8B-B14F-4D97-AF65-F5344CB8AC3E}">
        <p14:creationId xmlns:p14="http://schemas.microsoft.com/office/powerpoint/2010/main" val="8369005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魔术方法</a:t>
            </a:r>
            <a:endParaRPr lang="zh-CN" altLang="en-US" dirty="0"/>
          </a:p>
        </p:txBody>
      </p:sp>
      <p:sp>
        <p:nvSpPr>
          <p:cNvPr id="3" name="内容占位符 2"/>
          <p:cNvSpPr>
            <a:spLocks noGrp="1"/>
          </p:cNvSpPr>
          <p:nvPr>
            <p:ph idx="1"/>
          </p:nvPr>
        </p:nvSpPr>
        <p:spPr/>
        <p:txBody>
          <a:bodyPr/>
          <a:lstStyle/>
          <a:p>
            <a:r>
              <a:rPr lang="en-US" altLang="zh-CN" dirty="0"/>
              <a:t>PHP </a:t>
            </a:r>
            <a:r>
              <a:rPr lang="zh-CN" altLang="en-US" dirty="0"/>
              <a:t>将所有以 </a:t>
            </a:r>
            <a:r>
              <a:rPr lang="en-US" altLang="zh-CN" dirty="0" smtClean="0"/>
              <a:t>_ _</a:t>
            </a:r>
            <a:r>
              <a:rPr lang="zh-CN" altLang="en-US" dirty="0"/>
              <a:t>（两个下划线）开头的类方法保留为魔术</a:t>
            </a:r>
            <a:r>
              <a:rPr lang="zh-CN" altLang="en-US" dirty="0" smtClean="0"/>
              <a:t>方法</a:t>
            </a:r>
            <a:endParaRPr lang="en-US" altLang="zh-CN" dirty="0" smtClean="0"/>
          </a:p>
          <a:p>
            <a:r>
              <a:rPr lang="zh-CN" altLang="en-US" dirty="0" smtClean="0"/>
              <a:t>主要的魔术方法包括</a:t>
            </a:r>
            <a:r>
              <a:rPr lang="en-US" altLang="zh-CN" dirty="0"/>
              <a:t>__construct()</a:t>
            </a:r>
            <a:r>
              <a:rPr lang="zh-CN" altLang="en-US" dirty="0" smtClean="0"/>
              <a:t>， </a:t>
            </a:r>
            <a:r>
              <a:rPr lang="en-US" altLang="zh-CN" dirty="0"/>
              <a:t>__destruct()</a:t>
            </a:r>
            <a:r>
              <a:rPr lang="zh-CN" altLang="en-US" dirty="0" smtClean="0"/>
              <a:t>，</a:t>
            </a:r>
            <a:r>
              <a:rPr lang="en-US" altLang="zh-CN" dirty="0" smtClean="0"/>
              <a:t>__</a:t>
            </a:r>
            <a:r>
              <a:rPr lang="en-US" altLang="zh-CN" dirty="0"/>
              <a:t>call()</a:t>
            </a:r>
            <a:r>
              <a:rPr lang="zh-CN" altLang="en-US" dirty="0" smtClean="0"/>
              <a:t>，</a:t>
            </a:r>
            <a:r>
              <a:rPr lang="en-US" altLang="zh-CN" dirty="0" smtClean="0"/>
              <a:t>__</a:t>
            </a:r>
            <a:r>
              <a:rPr lang="en-US" altLang="zh-CN" dirty="0" err="1"/>
              <a:t>callStatic</a:t>
            </a:r>
            <a:r>
              <a:rPr lang="en-US" altLang="zh-CN" dirty="0"/>
              <a:t>()</a:t>
            </a:r>
            <a:r>
              <a:rPr lang="zh-CN" altLang="en-US" dirty="0"/>
              <a:t>，   </a:t>
            </a:r>
            <a:r>
              <a:rPr lang="en-US" altLang="zh-CN" dirty="0"/>
              <a:t>__get()</a:t>
            </a:r>
            <a:r>
              <a:rPr lang="zh-CN" altLang="en-US" dirty="0" smtClean="0"/>
              <a:t>，</a:t>
            </a:r>
            <a:r>
              <a:rPr lang="en-US" altLang="zh-CN" dirty="0" smtClean="0"/>
              <a:t>__</a:t>
            </a:r>
            <a:r>
              <a:rPr lang="en-US" altLang="zh-CN" dirty="0"/>
              <a:t>set()</a:t>
            </a:r>
            <a:r>
              <a:rPr lang="zh-CN" altLang="en-US" dirty="0" smtClean="0"/>
              <a:t>， </a:t>
            </a:r>
            <a:r>
              <a:rPr lang="en-US" altLang="zh-CN" dirty="0"/>
              <a:t>__</a:t>
            </a:r>
            <a:r>
              <a:rPr lang="en-US" altLang="zh-CN" dirty="0" err="1"/>
              <a:t>isset</a:t>
            </a:r>
            <a:r>
              <a:rPr lang="en-US" altLang="zh-CN" dirty="0"/>
              <a:t>()</a:t>
            </a:r>
            <a:r>
              <a:rPr lang="zh-CN" altLang="en-US" dirty="0" smtClean="0"/>
              <a:t>，</a:t>
            </a:r>
            <a:r>
              <a:rPr lang="en-US" altLang="zh-CN" dirty="0" smtClean="0"/>
              <a:t>__</a:t>
            </a:r>
            <a:r>
              <a:rPr lang="en-US" altLang="zh-CN" dirty="0"/>
              <a:t>unset()</a:t>
            </a:r>
            <a:r>
              <a:rPr lang="zh-CN" altLang="en-US" dirty="0"/>
              <a:t>，   </a:t>
            </a:r>
            <a:r>
              <a:rPr lang="en-US" altLang="zh-CN" dirty="0"/>
              <a:t>__sleep()</a:t>
            </a:r>
            <a:r>
              <a:rPr lang="zh-CN" altLang="en-US" dirty="0" smtClean="0"/>
              <a:t>，</a:t>
            </a:r>
            <a:r>
              <a:rPr lang="en-US" altLang="zh-CN" dirty="0" smtClean="0"/>
              <a:t>__</a:t>
            </a:r>
            <a:r>
              <a:rPr lang="en-US" altLang="zh-CN" dirty="0"/>
              <a:t>wakeup()</a:t>
            </a:r>
            <a:r>
              <a:rPr lang="zh-CN" altLang="en-US" dirty="0" smtClean="0"/>
              <a:t>， </a:t>
            </a:r>
            <a:r>
              <a:rPr lang="en-US" altLang="zh-CN" dirty="0"/>
              <a:t>__</a:t>
            </a:r>
            <a:r>
              <a:rPr lang="en-US" altLang="zh-CN" dirty="0" err="1"/>
              <a:t>toString</a:t>
            </a:r>
            <a:r>
              <a:rPr lang="en-US" altLang="zh-CN" dirty="0"/>
              <a:t>()</a:t>
            </a:r>
            <a:r>
              <a:rPr lang="zh-CN" altLang="en-US" dirty="0"/>
              <a:t>，   </a:t>
            </a:r>
            <a:r>
              <a:rPr lang="en-US" altLang="zh-CN" dirty="0"/>
              <a:t>__invoke()</a:t>
            </a:r>
            <a:r>
              <a:rPr lang="zh-CN" altLang="en-US" dirty="0" smtClean="0"/>
              <a:t>， </a:t>
            </a:r>
            <a:r>
              <a:rPr lang="en-US" altLang="zh-CN" dirty="0"/>
              <a:t>__</a:t>
            </a:r>
            <a:r>
              <a:rPr lang="en-US" altLang="zh-CN" dirty="0" err="1"/>
              <a:t>set_state</a:t>
            </a:r>
            <a:r>
              <a:rPr lang="en-US" altLang="zh-CN" dirty="0"/>
              <a:t>()</a:t>
            </a:r>
            <a:r>
              <a:rPr lang="zh-CN" altLang="en-US" dirty="0" smtClean="0"/>
              <a:t>， </a:t>
            </a:r>
            <a:r>
              <a:rPr lang="en-US" altLang="zh-CN" dirty="0"/>
              <a:t>__clone() </a:t>
            </a:r>
            <a:r>
              <a:rPr lang="zh-CN" altLang="en-US" dirty="0"/>
              <a:t>和    </a:t>
            </a:r>
            <a:r>
              <a:rPr lang="en-US" altLang="zh-CN" dirty="0"/>
              <a:t>__</a:t>
            </a:r>
            <a:r>
              <a:rPr lang="en-US" altLang="zh-CN" dirty="0" err="1"/>
              <a:t>debugInfo</a:t>
            </a:r>
            <a:r>
              <a:rPr lang="en-US" altLang="zh-CN" dirty="0"/>
              <a:t>() </a:t>
            </a:r>
            <a:r>
              <a:rPr lang="zh-CN" altLang="en-US" dirty="0" smtClean="0"/>
              <a:t>等</a:t>
            </a:r>
            <a:endParaRPr lang="zh-CN" altLang="en-US" dirty="0"/>
          </a:p>
        </p:txBody>
      </p:sp>
    </p:spTree>
    <p:extLst>
      <p:ext uri="{BB962C8B-B14F-4D97-AF65-F5344CB8AC3E}">
        <p14:creationId xmlns:p14="http://schemas.microsoft.com/office/powerpoint/2010/main" val="106799712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静态</a:t>
            </a:r>
            <a:r>
              <a:rPr lang="zh-CN" altLang="en-US" dirty="0"/>
              <a:t>属性</a:t>
            </a:r>
            <a:r>
              <a:rPr lang="zh-CN" altLang="en-US" dirty="0" smtClean="0"/>
              <a:t>和方法</a:t>
            </a:r>
            <a:endParaRPr lang="zh-CN" altLang="en-US" dirty="0"/>
          </a:p>
        </p:txBody>
      </p:sp>
      <p:sp>
        <p:nvSpPr>
          <p:cNvPr id="3" name="内容占位符 2"/>
          <p:cNvSpPr>
            <a:spLocks noGrp="1"/>
          </p:cNvSpPr>
          <p:nvPr>
            <p:ph idx="1"/>
          </p:nvPr>
        </p:nvSpPr>
        <p:spPr/>
        <p:txBody>
          <a:bodyPr/>
          <a:lstStyle/>
          <a:p>
            <a:r>
              <a:rPr lang="zh-CN" altLang="en-US" dirty="0" smtClean="0"/>
              <a:t>可以使用</a:t>
            </a:r>
            <a:r>
              <a:rPr lang="en-US" altLang="zh-CN" dirty="0" smtClean="0"/>
              <a:t>static</a:t>
            </a:r>
            <a:r>
              <a:rPr lang="zh-CN" altLang="en-US" dirty="0" smtClean="0"/>
              <a:t>关键字来声明静态属性和方法</a:t>
            </a:r>
            <a:endParaRPr lang="en-US" altLang="zh-CN" dirty="0" smtClean="0"/>
          </a:p>
          <a:p>
            <a:r>
              <a:rPr lang="zh-CN" altLang="en-US" dirty="0" smtClean="0"/>
              <a:t>静态属性和方法默认是</a:t>
            </a:r>
            <a:r>
              <a:rPr lang="en-US" altLang="zh-CN" dirty="0" smtClean="0"/>
              <a:t>public</a:t>
            </a:r>
            <a:r>
              <a:rPr lang="zh-CN" altLang="en-US" dirty="0" smtClean="0"/>
              <a:t>的</a:t>
            </a:r>
            <a:endParaRPr lang="en-US" altLang="zh-CN" dirty="0" smtClean="0"/>
          </a:p>
          <a:p>
            <a:r>
              <a:rPr lang="zh-CN" altLang="en-US" dirty="0" smtClean="0"/>
              <a:t>静态属性属于类属性，不能由对象实例通过</a:t>
            </a:r>
            <a:r>
              <a:rPr lang="en-US" altLang="zh-CN" dirty="0" smtClean="0"/>
              <a:t>-&gt;</a:t>
            </a:r>
            <a:r>
              <a:rPr lang="zh-CN" altLang="en-US" dirty="0" smtClean="0"/>
              <a:t>符号访问，但可以在类中使用</a:t>
            </a:r>
            <a:r>
              <a:rPr lang="en-US" altLang="zh-CN" dirty="0" smtClean="0"/>
              <a:t>self::</a:t>
            </a:r>
            <a:r>
              <a:rPr lang="zh-CN" altLang="en-US" dirty="0" smtClean="0"/>
              <a:t>前缀访问</a:t>
            </a:r>
            <a:r>
              <a:rPr lang="zh-CN" altLang="en-US" dirty="0"/>
              <a:t>，在类</a:t>
            </a:r>
            <a:r>
              <a:rPr lang="zh-CN" altLang="en-US" dirty="0" smtClean="0"/>
              <a:t>外使用</a:t>
            </a:r>
            <a:r>
              <a:rPr lang="en-US" altLang="zh-CN" dirty="0" err="1"/>
              <a:t>className</a:t>
            </a:r>
            <a:r>
              <a:rPr lang="en-US" altLang="zh-CN" dirty="0"/>
              <a:t>::</a:t>
            </a:r>
            <a:r>
              <a:rPr lang="zh-CN" altLang="en-US" dirty="0"/>
              <a:t>前缀</a:t>
            </a:r>
            <a:r>
              <a:rPr lang="zh-CN" altLang="en-US" dirty="0" smtClean="0"/>
              <a:t>访问</a:t>
            </a:r>
            <a:endParaRPr lang="en-US" altLang="zh-CN" dirty="0" smtClean="0"/>
          </a:p>
          <a:p>
            <a:r>
              <a:rPr lang="zh-CN" altLang="en-US" dirty="0" smtClean="0"/>
              <a:t>静态方法中不能使用</a:t>
            </a:r>
            <a:r>
              <a:rPr lang="en-US" altLang="zh-CN" dirty="0" smtClean="0"/>
              <a:t>$this</a:t>
            </a:r>
          </a:p>
          <a:p>
            <a:r>
              <a:rPr lang="en-US" altLang="zh-CN" dirty="0" smtClean="0">
                <a:hlinkClick r:id="rId2" action="ppaction://hlinkfile"/>
              </a:rPr>
              <a:t>example</a:t>
            </a:r>
            <a:endParaRPr lang="zh-CN" altLang="en-US" dirty="0"/>
          </a:p>
          <a:p>
            <a:endParaRPr lang="zh-CN" altLang="en-US" dirty="0"/>
          </a:p>
        </p:txBody>
      </p:sp>
    </p:spTree>
    <p:extLst>
      <p:ext uri="{BB962C8B-B14F-4D97-AF65-F5344CB8AC3E}">
        <p14:creationId xmlns:p14="http://schemas.microsoft.com/office/powerpoint/2010/main" val="159628363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继承</a:t>
            </a:r>
          </a:p>
        </p:txBody>
      </p:sp>
      <p:sp>
        <p:nvSpPr>
          <p:cNvPr id="3" name="内容占位符 2"/>
          <p:cNvSpPr>
            <a:spLocks noGrp="1"/>
          </p:cNvSpPr>
          <p:nvPr>
            <p:ph idx="1"/>
          </p:nvPr>
        </p:nvSpPr>
        <p:spPr/>
        <p:txBody>
          <a:bodyPr/>
          <a:lstStyle/>
          <a:p>
            <a:r>
              <a:rPr lang="zh-CN" altLang="en-US" dirty="0" smtClean="0"/>
              <a:t>可以在类定义中使用</a:t>
            </a:r>
            <a:r>
              <a:rPr lang="en-US" altLang="zh-CN" dirty="0" smtClean="0"/>
              <a:t>extends</a:t>
            </a:r>
            <a:r>
              <a:rPr lang="zh-CN" altLang="en-US" dirty="0" smtClean="0"/>
              <a:t>关键字实现继承</a:t>
            </a:r>
            <a:endParaRPr lang="en-US" altLang="zh-CN" dirty="0" smtClean="0"/>
          </a:p>
          <a:p>
            <a:pPr lvl="1"/>
            <a:r>
              <a:rPr lang="en-US" altLang="zh-CN" dirty="0" smtClean="0"/>
              <a:t>extends</a:t>
            </a:r>
            <a:r>
              <a:rPr lang="zh-CN" altLang="en-US" dirty="0" smtClean="0"/>
              <a:t>后是基类的名字</a:t>
            </a:r>
            <a:endParaRPr lang="en-US" altLang="zh-CN" dirty="0" smtClean="0"/>
          </a:p>
          <a:p>
            <a:pPr lvl="1"/>
            <a:r>
              <a:rPr lang="zh-CN" altLang="en-US" dirty="0" smtClean="0"/>
              <a:t>一般父类应在子类前定义，建议先定义类后使用</a:t>
            </a:r>
            <a:endParaRPr lang="en-US" altLang="zh-CN" dirty="0" smtClean="0"/>
          </a:p>
          <a:p>
            <a:pPr lvl="1"/>
            <a:r>
              <a:rPr lang="zh-CN" altLang="en-US" dirty="0"/>
              <a:t>子</a:t>
            </a:r>
            <a:r>
              <a:rPr lang="zh-CN" altLang="en-US" dirty="0" smtClean="0"/>
              <a:t>类中可以覆盖定义父类的属性或方法</a:t>
            </a:r>
            <a:endParaRPr lang="en-US" altLang="zh-CN" dirty="0" smtClean="0"/>
          </a:p>
          <a:p>
            <a:pPr lvl="1"/>
            <a:r>
              <a:rPr lang="zh-CN" altLang="en-US" dirty="0"/>
              <a:t>子</a:t>
            </a:r>
            <a:r>
              <a:rPr lang="zh-CN" altLang="en-US" dirty="0" smtClean="0"/>
              <a:t>类中如试图访问被覆盖的父类方法，可以使用</a:t>
            </a:r>
            <a:r>
              <a:rPr lang="en-US" altLang="zh-CN" dirty="0" smtClean="0"/>
              <a:t>parent::method()</a:t>
            </a:r>
            <a:r>
              <a:rPr lang="zh-CN" altLang="en-US" dirty="0" smtClean="0"/>
              <a:t>方式访问</a:t>
            </a:r>
            <a:endParaRPr lang="en-US" altLang="zh-CN" dirty="0" smtClean="0"/>
          </a:p>
          <a:p>
            <a:pPr lvl="1"/>
            <a:r>
              <a:rPr lang="zh-CN" altLang="en-US" dirty="0"/>
              <a:t>子</a:t>
            </a:r>
            <a:r>
              <a:rPr lang="zh-CN" altLang="en-US" dirty="0" smtClean="0"/>
              <a:t>类的构造方法中不会默认调用父类的构造方法，必须在第一行手动调用</a:t>
            </a:r>
            <a:endParaRPr lang="en-US" altLang="zh-CN" dirty="0" smtClean="0"/>
          </a:p>
          <a:p>
            <a:pPr lvl="1"/>
            <a:r>
              <a:rPr lang="en-US" altLang="zh-CN" dirty="0">
                <a:hlinkClick r:id="rId2" action="ppaction://hlinkfile"/>
              </a:rPr>
              <a:t>example</a:t>
            </a:r>
            <a:endParaRPr lang="zh-CN" altLang="en-US" dirty="0"/>
          </a:p>
        </p:txBody>
      </p:sp>
    </p:spTree>
    <p:extLst>
      <p:ext uri="{BB962C8B-B14F-4D97-AF65-F5344CB8AC3E}">
        <p14:creationId xmlns:p14="http://schemas.microsoft.com/office/powerpoint/2010/main" val="13918841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可见性</a:t>
            </a:r>
            <a:endParaRPr lang="zh-CN" altLang="en-US" dirty="0"/>
          </a:p>
        </p:txBody>
      </p:sp>
      <p:sp>
        <p:nvSpPr>
          <p:cNvPr id="3" name="内容占位符 2"/>
          <p:cNvSpPr>
            <a:spLocks noGrp="1"/>
          </p:cNvSpPr>
          <p:nvPr>
            <p:ph idx="1"/>
          </p:nvPr>
        </p:nvSpPr>
        <p:spPr>
          <a:xfrm>
            <a:off x="838200" y="1905000"/>
            <a:ext cx="7910264" cy="4114800"/>
          </a:xfrm>
        </p:spPr>
        <p:txBody>
          <a:bodyPr/>
          <a:lstStyle/>
          <a:p>
            <a:r>
              <a:rPr lang="zh-CN" altLang="en-US" dirty="0"/>
              <a:t>可以在属性和方法前添加</a:t>
            </a:r>
            <a:r>
              <a:rPr lang="zh-CN" altLang="en-US" dirty="0" smtClean="0"/>
              <a:t>关键字</a:t>
            </a:r>
            <a:r>
              <a:rPr lang="en-US" altLang="zh-CN" dirty="0" smtClean="0"/>
              <a:t>public</a:t>
            </a:r>
            <a:r>
              <a:rPr lang="zh-CN" altLang="en-US" dirty="0"/>
              <a:t>（公有），</a:t>
            </a:r>
            <a:r>
              <a:rPr lang="en-US" altLang="zh-CN" dirty="0"/>
              <a:t>protected</a:t>
            </a:r>
            <a:r>
              <a:rPr lang="zh-CN" altLang="en-US" dirty="0"/>
              <a:t>（受保护）</a:t>
            </a:r>
            <a:r>
              <a:rPr lang="zh-CN" altLang="en-US" dirty="0" smtClean="0"/>
              <a:t>或</a:t>
            </a:r>
            <a:r>
              <a:rPr lang="en-US" altLang="zh-CN" dirty="0" smtClean="0"/>
              <a:t>private</a:t>
            </a:r>
            <a:r>
              <a:rPr lang="zh-CN" altLang="en-US" dirty="0"/>
              <a:t>（私有）来</a:t>
            </a:r>
            <a:r>
              <a:rPr lang="zh-CN" altLang="en-US" dirty="0" smtClean="0"/>
              <a:t>实现可见性</a:t>
            </a:r>
            <a:endParaRPr lang="en-US" altLang="zh-CN" dirty="0" smtClean="0"/>
          </a:p>
          <a:p>
            <a:r>
              <a:rPr lang="en-US" altLang="zh-CN" dirty="0" smtClean="0"/>
              <a:t>public</a:t>
            </a:r>
            <a:r>
              <a:rPr lang="zh-CN" altLang="en-US" dirty="0"/>
              <a:t>：可以在任何地方被</a:t>
            </a:r>
            <a:r>
              <a:rPr lang="zh-CN" altLang="en-US" dirty="0" smtClean="0"/>
              <a:t>访问</a:t>
            </a:r>
            <a:endParaRPr lang="en-US" altLang="zh-CN" dirty="0" smtClean="0"/>
          </a:p>
          <a:p>
            <a:pPr lvl="1"/>
            <a:r>
              <a:rPr lang="zh-CN" altLang="en-US" dirty="0"/>
              <a:t>老</a:t>
            </a:r>
            <a:r>
              <a:rPr lang="zh-CN" altLang="en-US" dirty="0" smtClean="0"/>
              <a:t>版本中的</a:t>
            </a:r>
            <a:r>
              <a:rPr lang="en-US" altLang="zh-CN" dirty="0" err="1" smtClean="0"/>
              <a:t>var</a:t>
            </a:r>
            <a:r>
              <a:rPr lang="zh-CN" altLang="en-US" dirty="0" smtClean="0"/>
              <a:t>相当于</a:t>
            </a:r>
            <a:r>
              <a:rPr lang="en-US" altLang="zh-CN" dirty="0" smtClean="0"/>
              <a:t>public</a:t>
            </a:r>
          </a:p>
          <a:p>
            <a:r>
              <a:rPr lang="en-US" altLang="zh-CN" dirty="0" smtClean="0"/>
              <a:t>protected</a:t>
            </a:r>
            <a:r>
              <a:rPr lang="zh-CN" altLang="en-US" dirty="0"/>
              <a:t>：可以</a:t>
            </a:r>
            <a:r>
              <a:rPr lang="zh-CN" altLang="en-US" dirty="0" smtClean="0"/>
              <a:t>被自身及其</a:t>
            </a:r>
            <a:r>
              <a:rPr lang="zh-CN" altLang="en-US" dirty="0"/>
              <a:t>子类和父类</a:t>
            </a:r>
            <a:r>
              <a:rPr lang="zh-CN" altLang="en-US" dirty="0" smtClean="0"/>
              <a:t>访问</a:t>
            </a:r>
            <a:endParaRPr lang="en-US" altLang="zh-CN" dirty="0" smtClean="0"/>
          </a:p>
          <a:p>
            <a:r>
              <a:rPr lang="en-US" altLang="zh-CN" dirty="0" smtClean="0"/>
              <a:t>private</a:t>
            </a:r>
            <a:r>
              <a:rPr lang="zh-CN" altLang="en-US" dirty="0"/>
              <a:t>：只能被其定义所在的类</a:t>
            </a:r>
            <a:r>
              <a:rPr lang="zh-CN" altLang="en-US" dirty="0" smtClean="0"/>
              <a:t>访问</a:t>
            </a:r>
            <a:endParaRPr lang="en-US" altLang="zh-CN" dirty="0" smtClean="0"/>
          </a:p>
          <a:p>
            <a:r>
              <a:rPr lang="zh-CN" altLang="en-US" dirty="0" smtClean="0"/>
              <a:t>可见性是封装的基础技术</a:t>
            </a:r>
            <a:endParaRPr lang="en-US" altLang="zh-CN" dirty="0" smtClean="0"/>
          </a:p>
          <a:p>
            <a:pPr lvl="1"/>
            <a:r>
              <a:rPr lang="en-US" altLang="zh-CN" dirty="0">
                <a:hlinkClick r:id="rId2" action="ppaction://hlinkfile"/>
              </a:rPr>
              <a:t>example</a:t>
            </a:r>
            <a:endParaRPr lang="zh-CN" altLang="en-US" dirty="0"/>
          </a:p>
        </p:txBody>
      </p:sp>
    </p:spTree>
    <p:extLst>
      <p:ext uri="{BB962C8B-B14F-4D97-AF65-F5344CB8AC3E}">
        <p14:creationId xmlns:p14="http://schemas.microsoft.com/office/powerpoint/2010/main" val="2790692219"/>
      </p:ext>
    </p:extLst>
  </p:cSld>
  <p:clrMapOvr>
    <a:masterClrMapping/>
  </p:clrMapOvr>
</p:sld>
</file>

<file path=ppt/theme/theme1.xml><?xml version="1.0" encoding="utf-8"?>
<a:theme xmlns:a="http://schemas.openxmlformats.org/drawingml/2006/main" name="Blueprint">
  <a:themeElements>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Blueprint">
      <a:majorFont>
        <a:latin typeface="Arial"/>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52324</TotalTime>
  <Words>9785</Words>
  <Application>Microsoft Office PowerPoint</Application>
  <PresentationFormat>全屏显示(4:3)</PresentationFormat>
  <Paragraphs>1315</Paragraphs>
  <Slides>216</Slides>
  <Notes>68</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216</vt:i4>
      </vt:variant>
    </vt:vector>
  </HeadingPairs>
  <TitlesOfParts>
    <vt:vector size="226" baseType="lpstr">
      <vt:lpstr>华文行楷</vt:lpstr>
      <vt:lpstr>宋体</vt:lpstr>
      <vt:lpstr>微软雅黑</vt:lpstr>
      <vt:lpstr>Arial</vt:lpstr>
      <vt:lpstr>Tahoma</vt:lpstr>
      <vt:lpstr>Times New Roman</vt:lpstr>
      <vt:lpstr>Verdana</vt:lpstr>
      <vt:lpstr>Wingdings</vt:lpstr>
      <vt:lpstr>Blueprint</vt:lpstr>
      <vt:lpstr>位图图像</vt:lpstr>
      <vt:lpstr>Introduction to Web Application</vt:lpstr>
      <vt:lpstr>Lecture 5</vt:lpstr>
      <vt:lpstr>知识脉络</vt:lpstr>
      <vt:lpstr>Part I</vt:lpstr>
      <vt:lpstr>Web服务器与Web站点</vt:lpstr>
      <vt:lpstr>Web服务器功能</vt:lpstr>
      <vt:lpstr>Web服务器基本功能</vt:lpstr>
      <vt:lpstr>处理请求基本步骤</vt:lpstr>
      <vt:lpstr>请求消息处理</vt:lpstr>
      <vt:lpstr>访问控制*</vt:lpstr>
      <vt:lpstr>访问控制*</vt:lpstr>
      <vt:lpstr>响应消息生成</vt:lpstr>
      <vt:lpstr>响应消息生成</vt:lpstr>
      <vt:lpstr>服务器功能的扩展</vt:lpstr>
      <vt:lpstr>服务器端可用资源</vt:lpstr>
      <vt:lpstr>服务器功能扩展方式</vt:lpstr>
      <vt:lpstr>服务器与脚本交互方式</vt:lpstr>
      <vt:lpstr>服务器与脚本交互方式</vt:lpstr>
      <vt:lpstr>服务器市场份额</vt:lpstr>
      <vt:lpstr>典型的Web服务器—Apache</vt:lpstr>
      <vt:lpstr>典型的Web服务器—Apache</vt:lpstr>
      <vt:lpstr>典型的Web服务器—Apache</vt:lpstr>
      <vt:lpstr>典型的Web服务器—Apache</vt:lpstr>
      <vt:lpstr>典型的Web服务器—Apache</vt:lpstr>
      <vt:lpstr>Part II</vt:lpstr>
      <vt:lpstr>服务器端编程模型</vt:lpstr>
      <vt:lpstr>输入信息</vt:lpstr>
      <vt:lpstr>输出信息</vt:lpstr>
      <vt:lpstr>应用程序或脚本环境</vt:lpstr>
      <vt:lpstr>输入解析处理模块</vt:lpstr>
      <vt:lpstr>输出信息生成模块</vt:lpstr>
      <vt:lpstr>事务处理模块</vt:lpstr>
      <vt:lpstr>事务处理模块</vt:lpstr>
      <vt:lpstr>辅助功能模块</vt:lpstr>
      <vt:lpstr>服务器端Web应用基础功能</vt:lpstr>
      <vt:lpstr>服务器端Web应用基础功能</vt:lpstr>
      <vt:lpstr>服务器端脚本</vt:lpstr>
      <vt:lpstr>服务器端脚本</vt:lpstr>
      <vt:lpstr>服务器端脚本</vt:lpstr>
      <vt:lpstr>服务器端脚本</vt:lpstr>
      <vt:lpstr>服务器端脚本</vt:lpstr>
      <vt:lpstr>服务器端技术</vt:lpstr>
      <vt:lpstr>常见服务器端技术</vt:lpstr>
      <vt:lpstr>常见服务器端技术对比</vt:lpstr>
      <vt:lpstr>常见服务器端技术市场份额</vt:lpstr>
      <vt:lpstr>Part III</vt:lpstr>
      <vt:lpstr>PHP简介</vt:lpstr>
      <vt:lpstr>PHP简介</vt:lpstr>
      <vt:lpstr>PHP简介</vt:lpstr>
      <vt:lpstr>PHP简介</vt:lpstr>
      <vt:lpstr>引入PHP方式</vt:lpstr>
      <vt:lpstr>引入PHP方式</vt:lpstr>
      <vt:lpstr>Part IV</vt:lpstr>
      <vt:lpstr>基本语法</vt:lpstr>
      <vt:lpstr>基本语法</vt:lpstr>
      <vt:lpstr>关键字和保留字</vt:lpstr>
      <vt:lpstr>标识符</vt:lpstr>
      <vt:lpstr>数据类型</vt:lpstr>
      <vt:lpstr>数据类型</vt:lpstr>
      <vt:lpstr>数据类型</vt:lpstr>
      <vt:lpstr>数据类型</vt:lpstr>
      <vt:lpstr>数据类型</vt:lpstr>
      <vt:lpstr>数据类型</vt:lpstr>
      <vt:lpstr>变量</vt:lpstr>
      <vt:lpstr>变量</vt:lpstr>
      <vt:lpstr>常量</vt:lpstr>
      <vt:lpstr>常量</vt:lpstr>
      <vt:lpstr>运算符</vt:lpstr>
      <vt:lpstr>运算符</vt:lpstr>
      <vt:lpstr>运算符</vt:lpstr>
      <vt:lpstr>语句</vt:lpstr>
      <vt:lpstr>语句</vt:lpstr>
      <vt:lpstr>数组</vt:lpstr>
      <vt:lpstr>创建数组</vt:lpstr>
      <vt:lpstr>创建数组</vt:lpstr>
      <vt:lpstr>数组元素访问与赋值</vt:lpstr>
      <vt:lpstr>数组元素检测与删除</vt:lpstr>
      <vt:lpstr>数组遍历</vt:lpstr>
      <vt:lpstr>数组排序</vt:lpstr>
      <vt:lpstr>多维数组</vt:lpstr>
      <vt:lpstr>函数定义</vt:lpstr>
      <vt:lpstr>函数定义</vt:lpstr>
      <vt:lpstr>函数定义</vt:lpstr>
      <vt:lpstr>函数定义</vt:lpstr>
      <vt:lpstr>函数参数</vt:lpstr>
      <vt:lpstr>函数参数</vt:lpstr>
      <vt:lpstr>函数返回值</vt:lpstr>
      <vt:lpstr>变量的作用域</vt:lpstr>
      <vt:lpstr>Part V</vt:lpstr>
      <vt:lpstr>类定义</vt:lpstr>
      <vt:lpstr>对象实例的创建</vt:lpstr>
      <vt:lpstr>属性的声明</vt:lpstr>
      <vt:lpstr>类常量</vt:lpstr>
      <vt:lpstr>构造函数</vt:lpstr>
      <vt:lpstr>析构函数</vt:lpstr>
      <vt:lpstr>魔术方法</vt:lpstr>
      <vt:lpstr>静态属性和方法</vt:lpstr>
      <vt:lpstr>继承</vt:lpstr>
      <vt:lpstr>可见性</vt:lpstr>
      <vt:lpstr>多态</vt:lpstr>
      <vt:lpstr>多重继承和接口</vt:lpstr>
      <vt:lpstr>多重继承和接口</vt:lpstr>
      <vt:lpstr>抽象类</vt:lpstr>
      <vt:lpstr>final类和方法</vt:lpstr>
      <vt:lpstr>final类和方法</vt:lpstr>
      <vt:lpstr>Part VI</vt:lpstr>
      <vt:lpstr>输入输出概述</vt:lpstr>
      <vt:lpstr>echo和print</vt:lpstr>
      <vt:lpstr>printf()</vt:lpstr>
      <vt:lpstr>printf</vt:lpstr>
      <vt:lpstr>printf</vt:lpstr>
      <vt:lpstr>print_r()和var_dump()</vt:lpstr>
      <vt:lpstr>HTML输出流</vt:lpstr>
      <vt:lpstr>设置响应头</vt:lpstr>
      <vt:lpstr>超级全局变量</vt:lpstr>
      <vt:lpstr>超级全局变量</vt:lpstr>
      <vt:lpstr>HTTP请求头及环境信息读取</vt:lpstr>
      <vt:lpstr>HTTP请求头及环境信息读取</vt:lpstr>
      <vt:lpstr>表单处理</vt:lpstr>
      <vt:lpstr>表单处理</vt:lpstr>
      <vt:lpstr>表单处理</vt:lpstr>
      <vt:lpstr>表单处理</vt:lpstr>
      <vt:lpstr>Part VII</vt:lpstr>
      <vt:lpstr>HTTP的状态管理问题</vt:lpstr>
      <vt:lpstr>HTTP的状态管理问题</vt:lpstr>
      <vt:lpstr>HTTP的状态管理问题</vt:lpstr>
      <vt:lpstr>查询字符串方式</vt:lpstr>
      <vt:lpstr>Cookie定义</vt:lpstr>
      <vt:lpstr>Cookie运行机制</vt:lpstr>
      <vt:lpstr>Cookie运行机制</vt:lpstr>
      <vt:lpstr>Cookie运行机制</vt:lpstr>
      <vt:lpstr>Cookie的内容</vt:lpstr>
      <vt:lpstr>Cookie属性</vt:lpstr>
      <vt:lpstr>Cookie的限制和缺点</vt:lpstr>
      <vt:lpstr>用户对Cookie的控制</vt:lpstr>
      <vt:lpstr>对Cookie的读写操作</vt:lpstr>
      <vt:lpstr>串行化</vt:lpstr>
      <vt:lpstr>Session</vt:lpstr>
      <vt:lpstr>Session</vt:lpstr>
      <vt:lpstr>Session</vt:lpstr>
      <vt:lpstr>Session</vt:lpstr>
      <vt:lpstr>Session</vt:lpstr>
      <vt:lpstr>Session</vt:lpstr>
      <vt:lpstr>Session</vt:lpstr>
      <vt:lpstr>Session</vt:lpstr>
      <vt:lpstr>Web存储</vt:lpstr>
      <vt:lpstr>Web存储</vt:lpstr>
      <vt:lpstr>Web存储</vt:lpstr>
      <vt:lpstr>Web缓存</vt:lpstr>
      <vt:lpstr>Web缓存</vt:lpstr>
      <vt:lpstr>Web缓存</vt:lpstr>
      <vt:lpstr>Part VIII</vt:lpstr>
      <vt:lpstr>数据存储概述</vt:lpstr>
      <vt:lpstr>数据存储访问概述</vt:lpstr>
      <vt:lpstr>数据存储访问概述</vt:lpstr>
      <vt:lpstr>数据存储访问概述</vt:lpstr>
      <vt:lpstr>数据存储访问概述</vt:lpstr>
      <vt:lpstr>关系数据库</vt:lpstr>
      <vt:lpstr>关系数据库</vt:lpstr>
      <vt:lpstr>关系数据库</vt:lpstr>
      <vt:lpstr>关系数据库</vt:lpstr>
      <vt:lpstr>关系数据库</vt:lpstr>
      <vt:lpstr>关系数据库</vt:lpstr>
      <vt:lpstr>关系数据库</vt:lpstr>
      <vt:lpstr>关系数据库</vt:lpstr>
      <vt:lpstr>关系数据库</vt:lpstr>
      <vt:lpstr>关系数据库</vt:lpstr>
      <vt:lpstr>其他数据库</vt:lpstr>
      <vt:lpstr>其他数据库</vt:lpstr>
      <vt:lpstr>MySQL</vt:lpstr>
      <vt:lpstr>MySQL数据类型</vt:lpstr>
      <vt:lpstr>MySQL数据类型</vt:lpstr>
      <vt:lpstr>MySQL数据类型</vt:lpstr>
      <vt:lpstr>SQL</vt:lpstr>
      <vt:lpstr>SQL</vt:lpstr>
      <vt:lpstr>SQL</vt:lpstr>
      <vt:lpstr>SQL</vt:lpstr>
      <vt:lpstr>SQL</vt:lpstr>
      <vt:lpstr>SQL</vt:lpstr>
      <vt:lpstr>SQL</vt:lpstr>
      <vt:lpstr>SQL</vt:lpstr>
      <vt:lpstr>SQL</vt:lpstr>
      <vt:lpstr>SQL</vt:lpstr>
      <vt:lpstr>SQL</vt:lpstr>
      <vt:lpstr>SQL</vt:lpstr>
      <vt:lpstr>SQL</vt:lpstr>
      <vt:lpstr>事务</vt:lpstr>
      <vt:lpstr>事务</vt:lpstr>
      <vt:lpstr>事务</vt:lpstr>
      <vt:lpstr>事务</vt:lpstr>
      <vt:lpstr>事务</vt:lpstr>
      <vt:lpstr>Part IX</vt:lpstr>
      <vt:lpstr>PHP MySQL API</vt:lpstr>
      <vt:lpstr>PHP MySQL API</vt:lpstr>
      <vt:lpstr>PHP访问数据库流程</vt:lpstr>
      <vt:lpstr>PHP访问数据库流程</vt:lpstr>
      <vt:lpstr>PDO访问数据库</vt:lpstr>
      <vt:lpstr>PDO访问数据库</vt:lpstr>
      <vt:lpstr>PDO访问数据库</vt:lpstr>
      <vt:lpstr>PDO访问数据库</vt:lpstr>
      <vt:lpstr>PDO访问数据库</vt:lpstr>
      <vt:lpstr>PDO访问数据库</vt:lpstr>
      <vt:lpstr>PDO访问数据库</vt:lpstr>
      <vt:lpstr>PDO访问数据库</vt:lpstr>
      <vt:lpstr>PDO访问数据库</vt:lpstr>
      <vt:lpstr>PDO访问数据库</vt:lpstr>
      <vt:lpstr>MySQLi访问数据库</vt:lpstr>
      <vt:lpstr>MySQLi访问数据库</vt:lpstr>
      <vt:lpstr>MySQLi访问数据库</vt:lpstr>
      <vt:lpstr>MySQLi访问数据库</vt:lpstr>
      <vt:lpstr>Part X</vt:lpstr>
      <vt:lpstr>网上资源</vt:lpstr>
      <vt:lpstr>参考书籍</vt:lpstr>
      <vt:lpstr>参考书籍</vt:lpstr>
      <vt:lpstr>参考书籍</vt:lpstr>
      <vt:lpstr>Q &amp; A</vt:lpstr>
    </vt:vector>
  </TitlesOfParts>
  <Company>113-501</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Web Application</dc:title>
  <dc:creator>robin</dc:creator>
  <cp:lastModifiedBy>朱 东来</cp:lastModifiedBy>
  <cp:revision>1913</cp:revision>
  <dcterms:created xsi:type="dcterms:W3CDTF">2002-06-03T10:03:09Z</dcterms:created>
  <dcterms:modified xsi:type="dcterms:W3CDTF">2019-04-28T02:28:02Z</dcterms:modified>
</cp:coreProperties>
</file>